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40.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335" r:id="rId3"/>
    <p:sldId id="336" r:id="rId4"/>
    <p:sldId id="350" r:id="rId5"/>
    <p:sldId id="349" r:id="rId6"/>
    <p:sldId id="337" r:id="rId7"/>
    <p:sldId id="351" r:id="rId8"/>
    <p:sldId id="340" r:id="rId9"/>
    <p:sldId id="352" r:id="rId10"/>
    <p:sldId id="341" r:id="rId11"/>
    <p:sldId id="345" r:id="rId12"/>
    <p:sldId id="346" r:id="rId13"/>
    <p:sldId id="342" r:id="rId14"/>
    <p:sldId id="343" r:id="rId15"/>
    <p:sldId id="344" r:id="rId16"/>
    <p:sldId id="347" r:id="rId17"/>
    <p:sldId id="348" r:id="rId18"/>
    <p:sldId id="353" r:id="rId19"/>
    <p:sldId id="368" r:id="rId20"/>
    <p:sldId id="354" r:id="rId21"/>
    <p:sldId id="357" r:id="rId22"/>
    <p:sldId id="358" r:id="rId23"/>
    <p:sldId id="359" r:id="rId24"/>
    <p:sldId id="360" r:id="rId25"/>
    <p:sldId id="293" r:id="rId26"/>
    <p:sldId id="329" r:id="rId27"/>
    <p:sldId id="369" r:id="rId28"/>
    <p:sldId id="330" r:id="rId29"/>
    <p:sldId id="326" r:id="rId30"/>
    <p:sldId id="296" r:id="rId31"/>
    <p:sldId id="298" r:id="rId32"/>
    <p:sldId id="300" r:id="rId33"/>
    <p:sldId id="302" r:id="rId34"/>
    <p:sldId id="303" r:id="rId35"/>
    <p:sldId id="309" r:id="rId36"/>
    <p:sldId id="315" r:id="rId37"/>
    <p:sldId id="317" r:id="rId38"/>
    <p:sldId id="308" r:id="rId39"/>
    <p:sldId id="264" r:id="rId40"/>
    <p:sldId id="274" r:id="rId41"/>
    <p:sldId id="269" r:id="rId42"/>
    <p:sldId id="370" r:id="rId43"/>
    <p:sldId id="367" r:id="rId44"/>
    <p:sldId id="371" r:id="rId45"/>
    <p:sldId id="277" r:id="rId46"/>
    <p:sldId id="267" r:id="rId47"/>
    <p:sldId id="270" r:id="rId48"/>
    <p:sldId id="365" r:id="rId49"/>
    <p:sldId id="366" r:id="rId50"/>
    <p:sldId id="361" r:id="rId51"/>
    <p:sldId id="320" r:id="rId52"/>
    <p:sldId id="372" r:id="rId53"/>
    <p:sldId id="322" r:id="rId54"/>
    <p:sldId id="321" r:id="rId55"/>
    <p:sldId id="363" r:id="rId56"/>
    <p:sldId id="323" r:id="rId57"/>
    <p:sldId id="364" r:id="rId58"/>
    <p:sldId id="281" r:id="rId59"/>
    <p:sldId id="378" r:id="rId60"/>
    <p:sldId id="380" r:id="rId61"/>
    <p:sldId id="385" r:id="rId62"/>
    <p:sldId id="381" r:id="rId63"/>
    <p:sldId id="382" r:id="rId64"/>
    <p:sldId id="383" r:id="rId65"/>
    <p:sldId id="384" r:id="rId66"/>
    <p:sldId id="331" r:id="rId67"/>
    <p:sldId id="332" r:id="rId68"/>
    <p:sldId id="333" r:id="rId69"/>
    <p:sldId id="334" r:id="rId70"/>
    <p:sldId id="310" r:id="rId71"/>
    <p:sldId id="312" r:id="rId7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3383" autoAdjust="0"/>
    <p:restoredTop sz="86441" autoAdjust="0"/>
  </p:normalViewPr>
  <p:slideViewPr>
    <p:cSldViewPr snapToGrid="0">
      <p:cViewPr>
        <p:scale>
          <a:sx n="75" d="100"/>
          <a:sy n="75" d="100"/>
        </p:scale>
        <p:origin x="-1234" y="-264"/>
      </p:cViewPr>
      <p:guideLst>
        <p:guide orient="horz" pos="2160"/>
        <p:guide pos="2880"/>
      </p:guideLst>
    </p:cSldViewPr>
  </p:slideViewPr>
  <p:outlineViewPr>
    <p:cViewPr>
      <p:scale>
        <a:sx n="33" d="100"/>
        <a:sy n="33" d="100"/>
      </p:scale>
      <p:origin x="0" y="33010"/>
    </p:cViewPr>
  </p:outlineViewPr>
  <p:notesTextViewPr>
    <p:cViewPr>
      <p:scale>
        <a:sx n="100" d="100"/>
        <a:sy n="100" d="100"/>
      </p:scale>
      <p:origin x="0" y="0"/>
    </p:cViewPr>
  </p:notesTextViewPr>
  <p:sorterViewPr>
    <p:cViewPr>
      <p:scale>
        <a:sx n="66" d="100"/>
        <a:sy n="66" d="100"/>
      </p:scale>
      <p:origin x="0" y="2923"/>
    </p:cViewPr>
  </p:sorter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1B83851-78C4-48B2-B8B0-C2D7206D7B7B}"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FBBCB712-01B0-47A1-BD94-B6FC7FE263B7}" type="slidenum">
              <a:rPr lang="en-US"/>
              <a:pPr/>
              <a:t>26</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FBBCB712-01B0-47A1-BD94-B6FC7FE263B7}" type="slidenum">
              <a:rPr lang="en-US"/>
              <a:pPr/>
              <a:t>27</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B87C3DEE-35A8-4733-AC27-57CFAD3481E9}" type="slidenum">
              <a:rPr lang="en-US"/>
              <a:pPr/>
              <a:t>29</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EAEFE8-1D5B-478E-9B93-C23AAE82648A}" type="slidenum">
              <a:rPr lang="ja-JP" altLang="en-US"/>
              <a:pPr/>
              <a:t>30</a:t>
            </a:fld>
            <a:endParaRPr lang="en-US" altLang="ja-JP"/>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414365-A5DA-4213-91D0-DC4854B75DAC}" type="slidenum">
              <a:rPr lang="ja-JP" altLang="en-US"/>
              <a:pPr/>
              <a:t>31</a:t>
            </a:fld>
            <a:endParaRPr lang="en-US" altLang="ja-JP"/>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0B0F39-A755-4BE4-8564-A35FDD942E74}" type="slidenum">
              <a:rPr lang="ja-JP" altLang="en-US"/>
              <a:pPr/>
              <a:t>32</a:t>
            </a:fld>
            <a:endParaRPr lang="en-US" altLang="ja-JP"/>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84F20-D297-4AE0-B24D-41A66C672D60}" type="slidenum">
              <a:rPr lang="ja-JP" altLang="en-US"/>
              <a:pPr/>
              <a:t>33</a:t>
            </a:fld>
            <a:endParaRPr lang="en-US" altLang="ja-JP"/>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9E141E-BA80-45B3-899E-EF714D6781CC}" type="slidenum">
              <a:rPr lang="ja-JP" altLang="en-US"/>
              <a:pPr/>
              <a:t>34</a:t>
            </a:fld>
            <a:endParaRPr lang="en-US" altLang="ja-JP"/>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D9AFB5-315E-428C-BA75-08538414D2B7}" type="slidenum">
              <a:rPr lang="ja-JP" altLang="en-US"/>
              <a:pPr/>
              <a:t>35</a:t>
            </a:fld>
            <a:endParaRPr lang="en-US" altLang="ja-JP"/>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BE07EE-9C77-4146-84A8-E2B3DF14AA34}" type="slidenum">
              <a:rPr lang="ja-JP" altLang="en-US"/>
              <a:pPr/>
              <a:t>36</a:t>
            </a:fld>
            <a:endParaRPr lang="en-US" altLang="ja-JP"/>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A5E531-BFFC-412A-8E0E-81E50B4DC704}" type="slidenum">
              <a:rPr lang="ja-JP" altLang="en-US"/>
              <a:pPr/>
              <a:t>37</a:t>
            </a:fld>
            <a:endParaRPr lang="en-US" altLang="ja-JP"/>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40C3A-C90C-41A7-A257-1F8D36810D15}" type="slidenum">
              <a:rPr lang="ja-JP" altLang="en-US"/>
              <a:pPr/>
              <a:t>38</a:t>
            </a:fld>
            <a:endParaRPr lang="en-US" altLang="ja-JP"/>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851A2B6A-E0A4-4534-B8EB-19ED7B09B0BA}" type="slidenum">
              <a:rPr lang="en-US"/>
              <a:pPr/>
              <a:t>39</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C18F5534-EB36-4DA1-9B84-979995F9718D}"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C18F5534-EB36-4DA1-9B84-979995F9718D}"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C18F5534-EB36-4DA1-9B84-979995F9718D}"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C18F5534-EB36-4DA1-9B84-979995F9718D}"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0D11F4-8C4A-4586-8764-23F7BB0F98DA}" type="slidenum">
              <a:rPr lang="ja-JP" altLang="en-US"/>
              <a:pPr/>
              <a:t>51</a:t>
            </a:fld>
            <a:endParaRPr lang="en-US" altLang="ja-JP"/>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C59376-FCEF-4207-8CCD-111AC8CE55DC}" type="slidenum">
              <a:rPr lang="ja-JP" altLang="en-US"/>
              <a:pPr/>
              <a:t>53</a:t>
            </a:fld>
            <a:endParaRPr lang="en-US" altLang="ja-JP"/>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r>
              <a:rPr lang="en-US" altLang="ja-JP"/>
              <a:t>http://en.wikipedia.org/wiki/Voltage_divider</a:t>
            </a:r>
            <a:endParaRPr lang="ja-JP"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5B444-6CF0-40EB-A453-B74930586092}" type="slidenum">
              <a:rPr lang="ja-JP" altLang="en-US"/>
              <a:pPr/>
              <a:t>54</a:t>
            </a:fld>
            <a:endParaRPr lang="en-US" altLang="ja-JP"/>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5B444-6CF0-40EB-A453-B74930586092}" type="slidenum">
              <a:rPr lang="ja-JP" altLang="en-US"/>
              <a:pPr/>
              <a:t>55</a:t>
            </a:fld>
            <a:endParaRPr lang="en-US" altLang="ja-JP"/>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C18F5534-EB36-4DA1-9B84-979995F9718D}"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081761-9B68-418E-99E7-B8EFE8A2E113}" type="slidenum">
              <a:rPr lang="ja-JP" altLang="en-US"/>
              <a:pPr/>
              <a:t>66</a:t>
            </a:fld>
            <a:endParaRPr lang="en-US" altLang="ja-JP"/>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F18D1-144A-4950-8BF5-4E108948FCA3}" type="slidenum">
              <a:rPr lang="ja-JP" altLang="en-US"/>
              <a:pPr/>
              <a:t>67</a:t>
            </a:fld>
            <a:endParaRPr lang="en-US" altLang="ja-JP"/>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1E6AB6-6B8F-4EDE-B606-4FC20FD31893}" type="slidenum">
              <a:rPr lang="ja-JP" altLang="en-US"/>
              <a:pPr/>
              <a:t>68</a:t>
            </a:fld>
            <a:endParaRPr lang="en-US" altLang="ja-JP"/>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39D02-30C3-466B-BFD7-378AAE120F09}" type="slidenum">
              <a:rPr lang="ja-JP" altLang="en-US"/>
              <a:pPr/>
              <a:t>69</a:t>
            </a:fld>
            <a:endParaRPr lang="en-US" altLang="ja-JP"/>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altLang="ja-JP"/>
              <a:t>http://www.kpsec.freeuk.com/components/led.htm</a:t>
            </a:r>
            <a:endParaRPr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042084-BE61-4485-9EB3-F52AC071E873}" type="slidenum">
              <a:rPr lang="ja-JP" altLang="en-US"/>
              <a:pPr/>
              <a:t>70</a:t>
            </a:fld>
            <a:endParaRPr lang="en-US" altLang="ja-JP"/>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r>
              <a:rPr lang="en-US" altLang="ja-JP"/>
              <a:t>http://www.kpsec.freeuk.com/components/led.htm</a:t>
            </a:r>
            <a:endParaRPr lang="ja-JP"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A9A80-91A2-4297-8171-8FB4F0F79E5F}" type="slidenum">
              <a:rPr lang="ja-JP" altLang="en-US"/>
              <a:pPr/>
              <a:t>71</a:t>
            </a:fld>
            <a:endParaRPr lang="en-US" altLang="ja-JP"/>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a:p>
        </p:txBody>
      </p:sp>
      <p:sp>
        <p:nvSpPr>
          <p:cNvPr id="4" name="Slide Number Placeholder 3"/>
          <p:cNvSpPr>
            <a:spLocks noGrp="1"/>
          </p:cNvSpPr>
          <p:nvPr>
            <p:ph type="sldNum" sz="quarter" idx="10"/>
          </p:nvPr>
        </p:nvSpPr>
        <p:spPr/>
        <p:txBody>
          <a:bodyPr/>
          <a:lstStyle/>
          <a:p>
            <a:fld id="{91B83851-78C4-48B2-B8B0-C2D7206D7B7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Calibri" pitchFamily="34" charset="0"/>
                <a:cs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C02E55C9-5EF9-4774-AFBA-3C3E278857E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6FF4886D-0F40-4417-8C45-4430CAFE419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F14F41B4-D963-4394-BE24-11353D530B0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93725"/>
            <a:ext cx="8229600" cy="823913"/>
          </a:xfrm>
        </p:spPr>
        <p:txBody>
          <a:bodyPr/>
          <a:lstStyle/>
          <a:p>
            <a:r>
              <a:rPr lang="en-US" smtClean="0"/>
              <a:t>Click to edit Master title style</a:t>
            </a:r>
            <a:endParaRPr lang="en-SG"/>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fld id="{C2308CAA-926B-4092-B555-9D6CD09982BF}" type="slidenum">
              <a:rPr lang="en-US" altLang="en-US"/>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800">
                <a:latin typeface="Helvetica Neue" pitchFamily="2"/>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cs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B0764D60-8AE2-48D7-B91F-2D908DC3BFFD}"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B1E932C9-FBC2-411D-83BB-8184BDFEE09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6F4DDA90-CE10-4ABC-A550-F7838E060F9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2E0222C3-CB80-42D4-8619-88F81DB9585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68D83B54-A762-4CFD-BA1E-C3282FCB240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1375DB37-58AD-42EB-914D-8EAC09419690}"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6077FC80-F94A-451E-9CF6-54CEDB0225F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951EB3E-ECA1-43CD-B55F-56736B84CB0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D66B772-60CD-4E38-9BC1-DEF2B7525A7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ＭＳ Ｐゴシック" pitchFamily="3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34" charset="-128"/>
        </a:defRPr>
      </a:lvl2pPr>
      <a:lvl3pPr algn="ctr" rtl="0" eaLnBrk="0" fontAlgn="base" hangingPunct="0">
        <a:spcBef>
          <a:spcPct val="0"/>
        </a:spcBef>
        <a:spcAft>
          <a:spcPct val="0"/>
        </a:spcAft>
        <a:defRPr sz="4400">
          <a:solidFill>
            <a:schemeClr val="tx2"/>
          </a:solidFill>
          <a:latin typeface="Arial" charset="0"/>
          <a:ea typeface="ＭＳ Ｐゴシック" pitchFamily="34" charset="-128"/>
        </a:defRPr>
      </a:lvl3pPr>
      <a:lvl4pPr algn="ctr" rtl="0" eaLnBrk="0" fontAlgn="base" hangingPunct="0">
        <a:spcBef>
          <a:spcPct val="0"/>
        </a:spcBef>
        <a:spcAft>
          <a:spcPct val="0"/>
        </a:spcAft>
        <a:defRPr sz="4400">
          <a:solidFill>
            <a:schemeClr val="tx2"/>
          </a:solidFill>
          <a:latin typeface="Arial" charset="0"/>
          <a:ea typeface="ＭＳ Ｐゴシック" pitchFamily="34" charset="-128"/>
        </a:defRPr>
      </a:lvl4pPr>
      <a:lvl5pPr algn="ctr" rtl="0" eaLnBrk="0" fontAlgn="base" hangingPunct="0">
        <a:spcBef>
          <a:spcPct val="0"/>
        </a:spcBef>
        <a:spcAft>
          <a:spcPct val="0"/>
        </a:spcAft>
        <a:defRPr sz="4400">
          <a:solidFill>
            <a:schemeClr val="tx2"/>
          </a:solidFill>
          <a:latin typeface="Arial" charset="0"/>
          <a:ea typeface="ＭＳ Ｐゴシック"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arduino.cc/"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arduino.cc/"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arduino.cc/en/Tutorial/DigitalPin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file:///C:\Program%20Files\arduino-0018\reference\Constants.html"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file:///C:\Program%20Files\arduino-0018\reference\Constants.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arduino.cc/en/Tutorial/PW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2.xml.rels><?xml version="1.0" encoding="UTF-8" standalone="yes"?>
<Relationships xmlns="http://schemas.openxmlformats.org/package/2006/relationships"><Relationship Id="rId8" Type="http://schemas.openxmlformats.org/officeDocument/2006/relationships/image" Target="../media/image51.gif"/><Relationship Id="rId3" Type="http://schemas.openxmlformats.org/officeDocument/2006/relationships/hyperlink" Target="http://fddrsn.net/pcomp/examples/potentiometers.html" TargetMode="External"/><Relationship Id="rId7" Type="http://schemas.openxmlformats.org/officeDocument/2006/relationships/image" Target="../media/image50.gi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gif"/><Relationship Id="rId4" Type="http://schemas.openxmlformats.org/officeDocument/2006/relationships/image" Target="../media/image47.gif"/></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2.bin"/><Relationship Id="rId4" Type="http://schemas.openxmlformats.org/officeDocument/2006/relationships/image" Target="../media/image56.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gi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subTitle" idx="1"/>
          </p:nvPr>
        </p:nvSpPr>
        <p:spPr/>
        <p:txBody>
          <a:bodyPr/>
          <a:lstStyle/>
          <a:p>
            <a:pPr eaLnBrk="1" hangingPunct="1"/>
            <a:endParaRPr lang="en-US" smtClean="0"/>
          </a:p>
        </p:txBody>
      </p:sp>
      <p:sp>
        <p:nvSpPr>
          <p:cNvPr id="4" name="Title 3"/>
          <p:cNvSpPr>
            <a:spLocks noGrp="1"/>
          </p:cNvSpPr>
          <p:nvPr>
            <p:ph type="ctrTitle"/>
          </p:nvPr>
        </p:nvSpPr>
        <p:spPr>
          <a:xfrm>
            <a:off x="220980" y="2130425"/>
            <a:ext cx="9052560" cy="1470025"/>
          </a:xfrm>
        </p:spPr>
        <p:txBody>
          <a:bodyPr/>
          <a:lstStyle/>
          <a:p>
            <a:r>
              <a:rPr lang="en-US" altLang="ja-JP" sz="4000" dirty="0" smtClean="0"/>
              <a:t>C0Ding Workshop Wk02: </a:t>
            </a:r>
            <a:r>
              <a:rPr lang="en-US" altLang="ja-JP" sz="4000" dirty="0" err="1" smtClean="0">
                <a:solidFill>
                  <a:schemeClr val="bg2">
                    <a:lumMod val="50000"/>
                  </a:schemeClr>
                </a:solidFill>
              </a:rPr>
              <a:t>Yuta</a:t>
            </a:r>
            <a:r>
              <a:rPr lang="en-US" altLang="ja-JP" sz="4000" dirty="0" smtClean="0">
                <a:solidFill>
                  <a:schemeClr val="bg2">
                    <a:lumMod val="50000"/>
                  </a:schemeClr>
                </a:solidFill>
              </a:rPr>
              <a:t> Nakayama</a:t>
            </a:r>
            <a:endParaRPr lang="en-SG"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4400" dirty="0" smtClean="0"/>
              <a:t>if(</a:t>
            </a:r>
            <a:r>
              <a:rPr lang="en-US" sz="4400" dirty="0" smtClean="0"/>
              <a:t> </a:t>
            </a:r>
            <a:r>
              <a:rPr lang="en-US" sz="4400" dirty="0" smtClean="0">
                <a:solidFill>
                  <a:schemeClr val="accent2"/>
                </a:solidFill>
              </a:rPr>
              <a:t>test</a:t>
            </a:r>
            <a:r>
              <a:rPr lang="en-US" sz="4400" dirty="0" smtClean="0"/>
              <a:t> ){</a:t>
            </a:r>
          </a:p>
          <a:p>
            <a:pPr>
              <a:buNone/>
            </a:pPr>
            <a:r>
              <a:rPr lang="en-US" sz="4400" dirty="0" smtClean="0"/>
              <a:t>	</a:t>
            </a:r>
            <a:r>
              <a:rPr lang="en-US" sz="4400" dirty="0" smtClean="0">
                <a:solidFill>
                  <a:schemeClr val="accent2"/>
                </a:solidFill>
              </a:rPr>
              <a:t>statements 1</a:t>
            </a:r>
          </a:p>
          <a:p>
            <a:pPr>
              <a:buNone/>
            </a:pPr>
            <a:r>
              <a:rPr lang="en-US" sz="4400" dirty="0" smtClean="0"/>
              <a:t>}else{</a:t>
            </a:r>
          </a:p>
          <a:p>
            <a:pPr>
              <a:buNone/>
            </a:pPr>
            <a:r>
              <a:rPr lang="en-US" sz="4400" dirty="0" smtClean="0"/>
              <a:t>   </a:t>
            </a:r>
            <a:r>
              <a:rPr lang="en-US" sz="4400" dirty="0" smtClean="0">
                <a:solidFill>
                  <a:schemeClr val="accent2"/>
                </a:solidFill>
              </a:rPr>
              <a:t>statements 2</a:t>
            </a:r>
          </a:p>
          <a:p>
            <a:pPr>
              <a:buNone/>
            </a:pPr>
            <a:r>
              <a:rPr lang="en-US" sz="4400" dirty="0" smtClean="0"/>
              <a:t>}</a:t>
            </a:r>
            <a:endParaRPr lang="en-SG" sz="4400" dirty="0"/>
          </a:p>
        </p:txBody>
      </p:sp>
      <p:sp>
        <p:nvSpPr>
          <p:cNvPr id="2" name="Title 1"/>
          <p:cNvSpPr>
            <a:spLocks noGrp="1"/>
          </p:cNvSpPr>
          <p:nvPr>
            <p:ph type="title"/>
          </p:nvPr>
        </p:nvSpPr>
        <p:spPr/>
        <p:txBody>
          <a:bodyPr/>
          <a:lstStyle/>
          <a:p>
            <a:r>
              <a:rPr lang="en-US" dirty="0" smtClean="0"/>
              <a:t>i</a:t>
            </a:r>
            <a:r>
              <a:rPr lang="en-US" dirty="0" smtClean="0"/>
              <a:t>f-else</a:t>
            </a:r>
            <a:endParaRPr lang="en-SG" dirty="0"/>
          </a:p>
        </p:txBody>
      </p:sp>
      <p:sp>
        <p:nvSpPr>
          <p:cNvPr id="4" name="TextBox 3"/>
          <p:cNvSpPr txBox="1"/>
          <p:nvPr/>
        </p:nvSpPr>
        <p:spPr>
          <a:xfrm>
            <a:off x="4617729" y="2086637"/>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test</a:t>
            </a:r>
            <a:endParaRPr lang="en-SG" dirty="0"/>
          </a:p>
        </p:txBody>
      </p:sp>
      <p:sp>
        <p:nvSpPr>
          <p:cNvPr id="5" name="TextBox 4"/>
          <p:cNvSpPr txBox="1"/>
          <p:nvPr/>
        </p:nvSpPr>
        <p:spPr>
          <a:xfrm>
            <a:off x="4530435" y="1707540"/>
            <a:ext cx="338554" cy="461665"/>
          </a:xfrm>
          <a:prstGeom prst="rect">
            <a:avLst/>
          </a:prstGeom>
          <a:noFill/>
        </p:spPr>
        <p:txBody>
          <a:bodyPr wrap="none" rtlCol="0">
            <a:spAutoFit/>
          </a:bodyPr>
          <a:lstStyle/>
          <a:p>
            <a:r>
              <a:rPr lang="en-US" sz="2400" dirty="0" smtClean="0"/>
              <a:t>if</a:t>
            </a:r>
            <a:endParaRPr lang="en-SG" sz="2400" dirty="0"/>
          </a:p>
        </p:txBody>
      </p:sp>
      <p:cxnSp>
        <p:nvCxnSpPr>
          <p:cNvPr id="7" name="Straight Arrow Connector 6"/>
          <p:cNvCxnSpPr>
            <a:stCxn id="4" idx="2"/>
            <a:endCxn id="8" idx="0"/>
          </p:cNvCxnSpPr>
          <p:nvPr/>
        </p:nvCxnSpPr>
        <p:spPr>
          <a:xfrm flipH="1">
            <a:off x="5783014" y="2455969"/>
            <a:ext cx="2745" cy="61142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4824422" y="3067396"/>
            <a:ext cx="191718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dirty="0" smtClean="0"/>
              <a:t>{ statements 1 }</a:t>
            </a:r>
          </a:p>
          <a:p>
            <a:pPr algn="ctr"/>
            <a:endParaRPr lang="en-SG" dirty="0"/>
          </a:p>
        </p:txBody>
      </p:sp>
      <p:cxnSp>
        <p:nvCxnSpPr>
          <p:cNvPr id="10" name="Straight Arrow Connector 9"/>
          <p:cNvCxnSpPr>
            <a:endCxn id="4" idx="0"/>
          </p:cNvCxnSpPr>
          <p:nvPr/>
        </p:nvCxnSpPr>
        <p:spPr>
          <a:xfrm>
            <a:off x="5779958" y="1575261"/>
            <a:ext cx="5801" cy="5113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 name="Shape 11"/>
          <p:cNvCxnSpPr>
            <a:stCxn id="4" idx="3"/>
            <a:endCxn id="18" idx="3"/>
          </p:cNvCxnSpPr>
          <p:nvPr/>
        </p:nvCxnSpPr>
        <p:spPr>
          <a:xfrm flipH="1">
            <a:off x="5841377" y="2271303"/>
            <a:ext cx="1112411" cy="2224345"/>
          </a:xfrm>
          <a:prstGeom prst="bentConnector3">
            <a:avLst>
              <a:gd name="adj1" fmla="val -99013"/>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a:stCxn id="8" idx="2"/>
          </p:cNvCxnSpPr>
          <p:nvPr/>
        </p:nvCxnSpPr>
        <p:spPr>
          <a:xfrm>
            <a:off x="5783014" y="3990726"/>
            <a:ext cx="2644" cy="143748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Rectangle 17"/>
          <p:cNvSpPr/>
          <p:nvPr/>
        </p:nvSpPr>
        <p:spPr>
          <a:xfrm>
            <a:off x="5725154" y="4393953"/>
            <a:ext cx="116223" cy="203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1" name="TextBox 20"/>
          <p:cNvSpPr txBox="1"/>
          <p:nvPr/>
        </p:nvSpPr>
        <p:spPr>
          <a:xfrm>
            <a:off x="5805814" y="2614146"/>
            <a:ext cx="814000" cy="516370"/>
          </a:xfrm>
          <a:prstGeom prst="rect">
            <a:avLst/>
          </a:prstGeom>
          <a:noFill/>
        </p:spPr>
        <p:txBody>
          <a:bodyPr wrap="none" rtlCol="0">
            <a:spAutoFit/>
          </a:bodyPr>
          <a:lstStyle/>
          <a:p>
            <a:r>
              <a:rPr lang="en-US" dirty="0" smtClean="0"/>
              <a:t>true</a:t>
            </a:r>
            <a:endParaRPr lang="en-SG" dirty="0"/>
          </a:p>
        </p:txBody>
      </p:sp>
      <p:sp>
        <p:nvSpPr>
          <p:cNvPr id="22" name="TextBox 21"/>
          <p:cNvSpPr txBox="1"/>
          <p:nvPr/>
        </p:nvSpPr>
        <p:spPr>
          <a:xfrm>
            <a:off x="7075126" y="1950784"/>
            <a:ext cx="939507" cy="516370"/>
          </a:xfrm>
          <a:prstGeom prst="rect">
            <a:avLst/>
          </a:prstGeom>
          <a:noFill/>
        </p:spPr>
        <p:txBody>
          <a:bodyPr wrap="none" rtlCol="0">
            <a:spAutoFit/>
          </a:bodyPr>
          <a:lstStyle/>
          <a:p>
            <a:r>
              <a:rPr lang="en-US" dirty="0" smtClean="0"/>
              <a:t>false</a:t>
            </a:r>
            <a:endParaRPr lang="en-SG" dirty="0"/>
          </a:p>
        </p:txBody>
      </p:sp>
      <p:sp>
        <p:nvSpPr>
          <p:cNvPr id="17" name="TextBox 16"/>
          <p:cNvSpPr txBox="1"/>
          <p:nvPr/>
        </p:nvSpPr>
        <p:spPr>
          <a:xfrm>
            <a:off x="7079940" y="3067092"/>
            <a:ext cx="191718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dirty="0" smtClean="0"/>
              <a:t>{ statements 2 }</a:t>
            </a:r>
          </a:p>
          <a:p>
            <a:pPr algn="ctr"/>
            <a:endParaRPr lang="en-SG" dirty="0"/>
          </a:p>
        </p:txBody>
      </p:sp>
      <p:sp>
        <p:nvSpPr>
          <p:cNvPr id="30" name="TextBox 29"/>
          <p:cNvSpPr txBox="1"/>
          <p:nvPr/>
        </p:nvSpPr>
        <p:spPr>
          <a:xfrm>
            <a:off x="6999315" y="2690520"/>
            <a:ext cx="750526" cy="461665"/>
          </a:xfrm>
          <a:prstGeom prst="rect">
            <a:avLst/>
          </a:prstGeom>
          <a:noFill/>
        </p:spPr>
        <p:txBody>
          <a:bodyPr wrap="none" rtlCol="0">
            <a:spAutoFit/>
          </a:bodyPr>
          <a:lstStyle/>
          <a:p>
            <a:r>
              <a:rPr lang="en-US" sz="2400" dirty="0" smtClean="0"/>
              <a:t>else</a:t>
            </a:r>
            <a:endParaRPr lang="en-SG" sz="2400" dirty="0"/>
          </a:p>
        </p:txBody>
      </p:sp>
      <p:sp>
        <p:nvSpPr>
          <p:cNvPr id="31" name="Rectangle 30"/>
          <p:cNvSpPr/>
          <p:nvPr/>
        </p:nvSpPr>
        <p:spPr>
          <a:xfrm>
            <a:off x="709353" y="2335876"/>
            <a:ext cx="3358342" cy="980902"/>
          </a:xfrm>
          <a:prstGeom prst="rect">
            <a:avLst/>
          </a:prstGeom>
          <a:solidFill>
            <a:schemeClr val="accent2">
              <a:alpha val="4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32" name="Rectangle 31"/>
          <p:cNvSpPr/>
          <p:nvPr/>
        </p:nvSpPr>
        <p:spPr>
          <a:xfrm>
            <a:off x="732213" y="3913216"/>
            <a:ext cx="3358342" cy="980902"/>
          </a:xfrm>
          <a:prstGeom prst="rect">
            <a:avLst/>
          </a:prstGeom>
          <a:solidFill>
            <a:schemeClr val="accent2">
              <a:alpha val="4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800" dirty="0" smtClean="0"/>
              <a:t>i</a:t>
            </a:r>
            <a:r>
              <a:rPr lang="en-US" sz="2800" dirty="0" smtClean="0"/>
              <a:t>nt n = 1;</a:t>
            </a:r>
          </a:p>
          <a:p>
            <a:pPr>
              <a:buNone/>
            </a:pPr>
            <a:r>
              <a:rPr lang="en-US" sz="2800" dirty="0" smtClean="0"/>
              <a:t>if(</a:t>
            </a:r>
            <a:r>
              <a:rPr lang="en-US" sz="2800" dirty="0" smtClean="0"/>
              <a:t> </a:t>
            </a:r>
            <a:r>
              <a:rPr lang="en-US" sz="2800" dirty="0" smtClean="0">
                <a:solidFill>
                  <a:schemeClr val="accent2"/>
                </a:solidFill>
              </a:rPr>
              <a:t>n &gt; 0</a:t>
            </a:r>
            <a:r>
              <a:rPr lang="en-US" sz="2800" dirty="0" smtClean="0"/>
              <a:t> ){</a:t>
            </a:r>
          </a:p>
          <a:p>
            <a:pPr>
              <a:buNone/>
            </a:pPr>
            <a:r>
              <a:rPr lang="en-US" sz="2800" dirty="0" smtClean="0"/>
              <a:t>	rect(10,10,5,5);</a:t>
            </a:r>
            <a:endParaRPr lang="en-US" sz="2800" dirty="0" smtClean="0">
              <a:solidFill>
                <a:schemeClr val="accent2"/>
              </a:solidFill>
            </a:endParaRPr>
          </a:p>
          <a:p>
            <a:pPr>
              <a:buNone/>
            </a:pPr>
            <a:r>
              <a:rPr lang="en-US" sz="2800" dirty="0" smtClean="0"/>
              <a:t>}else{</a:t>
            </a:r>
          </a:p>
          <a:p>
            <a:pPr>
              <a:buNone/>
            </a:pPr>
            <a:r>
              <a:rPr lang="en-US" sz="2800" dirty="0" smtClean="0"/>
              <a:t>	</a:t>
            </a:r>
            <a:r>
              <a:rPr lang="en-US" sz="2800" dirty="0" smtClean="0"/>
              <a:t>ellipse(10,10,5,5</a:t>
            </a:r>
            <a:r>
              <a:rPr lang="en-US" sz="2800" dirty="0" smtClean="0"/>
              <a:t>);</a:t>
            </a:r>
            <a:endParaRPr lang="en-US" sz="2800" dirty="0" smtClean="0">
              <a:solidFill>
                <a:schemeClr val="accent2"/>
              </a:solidFill>
            </a:endParaRPr>
          </a:p>
          <a:p>
            <a:pPr>
              <a:buNone/>
            </a:pPr>
            <a:r>
              <a:rPr lang="en-US" sz="2800" dirty="0" smtClean="0"/>
              <a:t>}</a:t>
            </a:r>
          </a:p>
          <a:p>
            <a:pPr>
              <a:buNone/>
            </a:pPr>
            <a:endParaRPr lang="en-US" sz="2800" b="1" dirty="0" smtClean="0"/>
          </a:p>
          <a:p>
            <a:pPr>
              <a:buNone/>
            </a:pPr>
            <a:endParaRPr lang="en-SG" sz="2800" dirty="0"/>
          </a:p>
        </p:txBody>
      </p:sp>
      <p:sp>
        <p:nvSpPr>
          <p:cNvPr id="2" name="Title 1"/>
          <p:cNvSpPr>
            <a:spLocks noGrp="1"/>
          </p:cNvSpPr>
          <p:nvPr>
            <p:ph type="title"/>
          </p:nvPr>
        </p:nvSpPr>
        <p:spPr/>
        <p:txBody>
          <a:bodyPr/>
          <a:lstStyle/>
          <a:p>
            <a:r>
              <a:rPr lang="en-US" dirty="0" smtClean="0"/>
              <a:t>i</a:t>
            </a:r>
            <a:r>
              <a:rPr lang="en-US" dirty="0" smtClean="0"/>
              <a:t>f-else</a:t>
            </a:r>
            <a:endParaRPr lang="en-SG" dirty="0"/>
          </a:p>
        </p:txBody>
      </p:sp>
      <p:sp>
        <p:nvSpPr>
          <p:cNvPr id="4" name="TextBox 3"/>
          <p:cNvSpPr txBox="1"/>
          <p:nvPr/>
        </p:nvSpPr>
        <p:spPr>
          <a:xfrm>
            <a:off x="4617729" y="2086637"/>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n &gt; 0 </a:t>
            </a:r>
            <a:endParaRPr lang="en-SG" dirty="0"/>
          </a:p>
        </p:txBody>
      </p:sp>
      <p:sp>
        <p:nvSpPr>
          <p:cNvPr id="5" name="TextBox 4"/>
          <p:cNvSpPr txBox="1"/>
          <p:nvPr/>
        </p:nvSpPr>
        <p:spPr>
          <a:xfrm>
            <a:off x="4530435" y="1707540"/>
            <a:ext cx="338554" cy="461665"/>
          </a:xfrm>
          <a:prstGeom prst="rect">
            <a:avLst/>
          </a:prstGeom>
          <a:noFill/>
        </p:spPr>
        <p:txBody>
          <a:bodyPr wrap="none" rtlCol="0">
            <a:spAutoFit/>
          </a:bodyPr>
          <a:lstStyle/>
          <a:p>
            <a:r>
              <a:rPr lang="en-US" sz="2400" dirty="0" smtClean="0"/>
              <a:t>if</a:t>
            </a:r>
            <a:endParaRPr lang="en-SG" sz="2400" dirty="0"/>
          </a:p>
        </p:txBody>
      </p:sp>
      <p:cxnSp>
        <p:nvCxnSpPr>
          <p:cNvPr id="7" name="Straight Arrow Connector 6"/>
          <p:cNvCxnSpPr>
            <a:stCxn id="4" idx="2"/>
            <a:endCxn id="8" idx="0"/>
          </p:cNvCxnSpPr>
          <p:nvPr/>
        </p:nvCxnSpPr>
        <p:spPr>
          <a:xfrm flipH="1">
            <a:off x="5783014" y="2455969"/>
            <a:ext cx="2745" cy="61142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4824422" y="3067396"/>
            <a:ext cx="191718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dirty="0" smtClean="0"/>
              <a:t>rect(10,10,5,5);</a:t>
            </a:r>
          </a:p>
          <a:p>
            <a:pPr algn="ctr"/>
            <a:endParaRPr lang="en-SG" dirty="0"/>
          </a:p>
        </p:txBody>
      </p:sp>
      <p:cxnSp>
        <p:nvCxnSpPr>
          <p:cNvPr id="10" name="Straight Arrow Connector 9"/>
          <p:cNvCxnSpPr>
            <a:endCxn id="4" idx="0"/>
          </p:cNvCxnSpPr>
          <p:nvPr/>
        </p:nvCxnSpPr>
        <p:spPr>
          <a:xfrm>
            <a:off x="5779958" y="1575261"/>
            <a:ext cx="5801" cy="5113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a:stCxn id="8" idx="2"/>
          </p:cNvCxnSpPr>
          <p:nvPr/>
        </p:nvCxnSpPr>
        <p:spPr>
          <a:xfrm>
            <a:off x="5783014" y="3990726"/>
            <a:ext cx="2644" cy="143748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Rectangle 17"/>
          <p:cNvSpPr/>
          <p:nvPr/>
        </p:nvSpPr>
        <p:spPr>
          <a:xfrm>
            <a:off x="5725154" y="4393953"/>
            <a:ext cx="116223" cy="203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1" name="TextBox 20"/>
          <p:cNvSpPr txBox="1"/>
          <p:nvPr/>
        </p:nvSpPr>
        <p:spPr>
          <a:xfrm>
            <a:off x="5805814" y="2614146"/>
            <a:ext cx="620683" cy="369332"/>
          </a:xfrm>
          <a:prstGeom prst="rect">
            <a:avLst/>
          </a:prstGeom>
          <a:noFill/>
        </p:spPr>
        <p:txBody>
          <a:bodyPr wrap="none" rtlCol="0">
            <a:spAutoFit/>
          </a:bodyPr>
          <a:lstStyle/>
          <a:p>
            <a:r>
              <a:rPr lang="en-US" b="1" dirty="0" smtClean="0">
                <a:solidFill>
                  <a:schemeClr val="accent2"/>
                </a:solidFill>
              </a:rPr>
              <a:t>true</a:t>
            </a:r>
            <a:endParaRPr lang="en-SG" b="1" dirty="0">
              <a:solidFill>
                <a:schemeClr val="accent2"/>
              </a:solidFill>
            </a:endParaRPr>
          </a:p>
        </p:txBody>
      </p:sp>
      <p:grpSp>
        <p:nvGrpSpPr>
          <p:cNvPr id="15" name="Group 14"/>
          <p:cNvGrpSpPr/>
          <p:nvPr/>
        </p:nvGrpSpPr>
        <p:grpSpPr>
          <a:xfrm>
            <a:off x="5841377" y="1950784"/>
            <a:ext cx="3155747" cy="2544864"/>
            <a:chOff x="5841377" y="1950784"/>
            <a:chExt cx="3155747" cy="2544864"/>
          </a:xfrm>
        </p:grpSpPr>
        <p:cxnSp>
          <p:nvCxnSpPr>
            <p:cNvPr id="12" name="Shape 11"/>
            <p:cNvCxnSpPr>
              <a:stCxn id="4" idx="3"/>
              <a:endCxn id="18" idx="3"/>
            </p:cNvCxnSpPr>
            <p:nvPr/>
          </p:nvCxnSpPr>
          <p:spPr>
            <a:xfrm flipH="1">
              <a:off x="5841377" y="2271303"/>
              <a:ext cx="1112411" cy="2224345"/>
            </a:xfrm>
            <a:prstGeom prst="bentConnector3">
              <a:avLst>
                <a:gd name="adj1" fmla="val -99013"/>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075126" y="1950784"/>
              <a:ext cx="671979" cy="369332"/>
            </a:xfrm>
            <a:prstGeom prst="rect">
              <a:avLst/>
            </a:prstGeom>
            <a:noFill/>
          </p:spPr>
          <p:txBody>
            <a:bodyPr wrap="none" rtlCol="0">
              <a:spAutoFit/>
            </a:bodyPr>
            <a:lstStyle/>
            <a:p>
              <a:r>
                <a:rPr lang="en-US" dirty="0" smtClean="0">
                  <a:solidFill>
                    <a:schemeClr val="bg2"/>
                  </a:solidFill>
                </a:rPr>
                <a:t>false</a:t>
              </a:r>
              <a:endParaRPr lang="en-SG" dirty="0">
                <a:solidFill>
                  <a:schemeClr val="bg2"/>
                </a:solidFill>
              </a:endParaRPr>
            </a:p>
          </p:txBody>
        </p:sp>
        <p:sp>
          <p:nvSpPr>
            <p:cNvPr id="17" name="TextBox 16"/>
            <p:cNvSpPr txBox="1"/>
            <p:nvPr/>
          </p:nvSpPr>
          <p:spPr>
            <a:xfrm>
              <a:off x="6966065" y="3067092"/>
              <a:ext cx="2031059" cy="923330"/>
            </a:xfrm>
            <a:prstGeom prst="rect">
              <a:avLst/>
            </a:prstGeom>
            <a:solidFill>
              <a:schemeClr val="accent2">
                <a:alpha val="61000"/>
              </a:schemeClr>
            </a:solidFill>
            <a:ln>
              <a:solidFill>
                <a:schemeClr val="accent2">
                  <a:shade val="50000"/>
                  <a:alpha val="31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dirty="0" smtClean="0"/>
                <a:t>ellipse(10,10,5,5);</a:t>
              </a:r>
            </a:p>
            <a:p>
              <a:pPr algn="ctr"/>
              <a:endParaRPr lang="en-SG"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800" dirty="0" smtClean="0"/>
              <a:t>i</a:t>
            </a:r>
            <a:r>
              <a:rPr lang="en-US" sz="2800" dirty="0" smtClean="0"/>
              <a:t>nt n = 1;</a:t>
            </a:r>
          </a:p>
          <a:p>
            <a:pPr>
              <a:buNone/>
            </a:pPr>
            <a:r>
              <a:rPr lang="en-US" sz="2800" dirty="0" smtClean="0"/>
              <a:t>if(</a:t>
            </a:r>
            <a:r>
              <a:rPr lang="en-US" sz="2800" dirty="0" smtClean="0"/>
              <a:t> </a:t>
            </a:r>
            <a:r>
              <a:rPr lang="en-US" sz="2800" dirty="0" smtClean="0">
                <a:solidFill>
                  <a:schemeClr val="accent2"/>
                </a:solidFill>
              </a:rPr>
              <a:t>n &lt; 0</a:t>
            </a:r>
            <a:r>
              <a:rPr lang="en-US" sz="2800" dirty="0" smtClean="0"/>
              <a:t> ){</a:t>
            </a:r>
          </a:p>
          <a:p>
            <a:pPr>
              <a:buNone/>
            </a:pPr>
            <a:r>
              <a:rPr lang="en-US" sz="2800" dirty="0" smtClean="0"/>
              <a:t>	rect(10,10,5,5);</a:t>
            </a:r>
            <a:endParaRPr lang="en-US" sz="2800" dirty="0" smtClean="0">
              <a:solidFill>
                <a:schemeClr val="accent2"/>
              </a:solidFill>
            </a:endParaRPr>
          </a:p>
          <a:p>
            <a:pPr>
              <a:buNone/>
            </a:pPr>
            <a:r>
              <a:rPr lang="en-US" sz="2800" dirty="0" smtClean="0"/>
              <a:t>}else{</a:t>
            </a:r>
          </a:p>
          <a:p>
            <a:pPr>
              <a:buNone/>
            </a:pPr>
            <a:r>
              <a:rPr lang="en-US" sz="2800" dirty="0" smtClean="0"/>
              <a:t>	</a:t>
            </a:r>
            <a:r>
              <a:rPr lang="en-US" sz="2800" dirty="0" smtClean="0"/>
              <a:t>ellipse(10,10,5,5</a:t>
            </a:r>
            <a:r>
              <a:rPr lang="en-US" sz="2800" dirty="0" smtClean="0"/>
              <a:t>);</a:t>
            </a:r>
            <a:endParaRPr lang="en-US" sz="2800" dirty="0" smtClean="0">
              <a:solidFill>
                <a:schemeClr val="accent2"/>
              </a:solidFill>
            </a:endParaRPr>
          </a:p>
          <a:p>
            <a:pPr>
              <a:buNone/>
            </a:pPr>
            <a:r>
              <a:rPr lang="en-US" sz="2800" dirty="0" smtClean="0"/>
              <a:t>}</a:t>
            </a:r>
          </a:p>
          <a:p>
            <a:pPr>
              <a:buNone/>
            </a:pPr>
            <a:endParaRPr lang="en-US" sz="2800" b="1" dirty="0" smtClean="0"/>
          </a:p>
          <a:p>
            <a:pPr>
              <a:buNone/>
            </a:pPr>
            <a:endParaRPr lang="en-SG" sz="2800" dirty="0"/>
          </a:p>
        </p:txBody>
      </p:sp>
      <p:sp>
        <p:nvSpPr>
          <p:cNvPr id="2" name="Title 1"/>
          <p:cNvSpPr>
            <a:spLocks noGrp="1"/>
          </p:cNvSpPr>
          <p:nvPr>
            <p:ph type="title"/>
          </p:nvPr>
        </p:nvSpPr>
        <p:spPr/>
        <p:txBody>
          <a:bodyPr/>
          <a:lstStyle/>
          <a:p>
            <a:r>
              <a:rPr lang="en-US" dirty="0" smtClean="0"/>
              <a:t>i</a:t>
            </a:r>
            <a:r>
              <a:rPr lang="en-US" dirty="0" smtClean="0"/>
              <a:t>f-else</a:t>
            </a:r>
            <a:endParaRPr lang="en-SG" dirty="0"/>
          </a:p>
        </p:txBody>
      </p:sp>
      <p:sp>
        <p:nvSpPr>
          <p:cNvPr id="4" name="TextBox 3"/>
          <p:cNvSpPr txBox="1"/>
          <p:nvPr/>
        </p:nvSpPr>
        <p:spPr>
          <a:xfrm>
            <a:off x="4617729" y="2086637"/>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n &gt; 0 </a:t>
            </a:r>
            <a:endParaRPr lang="en-SG" dirty="0"/>
          </a:p>
        </p:txBody>
      </p:sp>
      <p:sp>
        <p:nvSpPr>
          <p:cNvPr id="5" name="TextBox 4"/>
          <p:cNvSpPr txBox="1"/>
          <p:nvPr/>
        </p:nvSpPr>
        <p:spPr>
          <a:xfrm>
            <a:off x="4530435" y="1707540"/>
            <a:ext cx="338554" cy="461665"/>
          </a:xfrm>
          <a:prstGeom prst="rect">
            <a:avLst/>
          </a:prstGeom>
          <a:noFill/>
        </p:spPr>
        <p:txBody>
          <a:bodyPr wrap="none" rtlCol="0">
            <a:spAutoFit/>
          </a:bodyPr>
          <a:lstStyle/>
          <a:p>
            <a:r>
              <a:rPr lang="en-US" sz="2400" dirty="0" smtClean="0"/>
              <a:t>if</a:t>
            </a:r>
            <a:endParaRPr lang="en-SG" sz="2400" dirty="0"/>
          </a:p>
        </p:txBody>
      </p:sp>
      <p:cxnSp>
        <p:nvCxnSpPr>
          <p:cNvPr id="7" name="Straight Arrow Connector 6"/>
          <p:cNvCxnSpPr>
            <a:stCxn id="4" idx="2"/>
            <a:endCxn id="8" idx="0"/>
          </p:cNvCxnSpPr>
          <p:nvPr/>
        </p:nvCxnSpPr>
        <p:spPr>
          <a:xfrm flipH="1">
            <a:off x="5783014" y="2455969"/>
            <a:ext cx="2745" cy="61142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4824422" y="3067396"/>
            <a:ext cx="1917184" cy="923330"/>
          </a:xfrm>
          <a:prstGeom prst="rect">
            <a:avLst/>
          </a:prstGeom>
          <a:solidFill>
            <a:schemeClr val="accent2">
              <a:alpha val="28000"/>
            </a:schemeClr>
          </a:solidFill>
          <a:ln>
            <a:solidFill>
              <a:schemeClr val="accent2">
                <a:shade val="50000"/>
                <a:alpha val="45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dirty="0" smtClean="0"/>
              <a:t>rect(10,10,5,5);</a:t>
            </a:r>
          </a:p>
          <a:p>
            <a:pPr algn="ctr"/>
            <a:endParaRPr lang="en-SG" dirty="0"/>
          </a:p>
        </p:txBody>
      </p:sp>
      <p:cxnSp>
        <p:nvCxnSpPr>
          <p:cNvPr id="10" name="Straight Arrow Connector 9"/>
          <p:cNvCxnSpPr>
            <a:endCxn id="4" idx="0"/>
          </p:cNvCxnSpPr>
          <p:nvPr/>
        </p:nvCxnSpPr>
        <p:spPr>
          <a:xfrm>
            <a:off x="5779958" y="1575261"/>
            <a:ext cx="5801" cy="5113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a:stCxn id="8" idx="2"/>
          </p:cNvCxnSpPr>
          <p:nvPr/>
        </p:nvCxnSpPr>
        <p:spPr>
          <a:xfrm>
            <a:off x="5783014" y="3990726"/>
            <a:ext cx="2644" cy="143748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Rectangle 17"/>
          <p:cNvSpPr/>
          <p:nvPr/>
        </p:nvSpPr>
        <p:spPr>
          <a:xfrm>
            <a:off x="5725154" y="4393953"/>
            <a:ext cx="116223" cy="203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1" name="TextBox 20"/>
          <p:cNvSpPr txBox="1"/>
          <p:nvPr/>
        </p:nvSpPr>
        <p:spPr>
          <a:xfrm>
            <a:off x="5805814" y="2614146"/>
            <a:ext cx="582211" cy="369332"/>
          </a:xfrm>
          <a:prstGeom prst="rect">
            <a:avLst/>
          </a:prstGeom>
          <a:noFill/>
        </p:spPr>
        <p:txBody>
          <a:bodyPr wrap="none" rtlCol="0">
            <a:spAutoFit/>
          </a:bodyPr>
          <a:lstStyle/>
          <a:p>
            <a:r>
              <a:rPr lang="en-US" dirty="0" smtClean="0">
                <a:solidFill>
                  <a:schemeClr val="bg2"/>
                </a:solidFill>
              </a:rPr>
              <a:t>true</a:t>
            </a:r>
            <a:endParaRPr lang="en-SG" dirty="0">
              <a:solidFill>
                <a:schemeClr val="bg2"/>
              </a:solidFill>
            </a:endParaRPr>
          </a:p>
        </p:txBody>
      </p:sp>
      <p:grpSp>
        <p:nvGrpSpPr>
          <p:cNvPr id="6" name="Group 14"/>
          <p:cNvGrpSpPr/>
          <p:nvPr/>
        </p:nvGrpSpPr>
        <p:grpSpPr>
          <a:xfrm>
            <a:off x="5841377" y="1950784"/>
            <a:ext cx="3155747" cy="2544864"/>
            <a:chOff x="5841377" y="1950784"/>
            <a:chExt cx="3155747" cy="2544864"/>
          </a:xfrm>
        </p:grpSpPr>
        <p:cxnSp>
          <p:nvCxnSpPr>
            <p:cNvPr id="12" name="Shape 11"/>
            <p:cNvCxnSpPr>
              <a:stCxn id="4" idx="3"/>
              <a:endCxn id="18" idx="3"/>
            </p:cNvCxnSpPr>
            <p:nvPr/>
          </p:nvCxnSpPr>
          <p:spPr>
            <a:xfrm flipH="1">
              <a:off x="5841377" y="2271303"/>
              <a:ext cx="1112411" cy="2224345"/>
            </a:xfrm>
            <a:prstGeom prst="bentConnector3">
              <a:avLst>
                <a:gd name="adj1" fmla="val -99013"/>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075126" y="1950784"/>
              <a:ext cx="710451" cy="369332"/>
            </a:xfrm>
            <a:prstGeom prst="rect">
              <a:avLst/>
            </a:prstGeom>
            <a:noFill/>
          </p:spPr>
          <p:txBody>
            <a:bodyPr wrap="none" rtlCol="0">
              <a:spAutoFit/>
            </a:bodyPr>
            <a:lstStyle/>
            <a:p>
              <a:r>
                <a:rPr lang="en-US" b="1" dirty="0" smtClean="0">
                  <a:solidFill>
                    <a:schemeClr val="accent2"/>
                  </a:solidFill>
                </a:rPr>
                <a:t>false</a:t>
              </a:r>
              <a:endParaRPr lang="en-SG" b="1" dirty="0">
                <a:solidFill>
                  <a:schemeClr val="accent2"/>
                </a:solidFill>
              </a:endParaRPr>
            </a:p>
          </p:txBody>
        </p:sp>
        <p:sp>
          <p:nvSpPr>
            <p:cNvPr id="17" name="TextBox 16"/>
            <p:cNvSpPr txBox="1"/>
            <p:nvPr/>
          </p:nvSpPr>
          <p:spPr>
            <a:xfrm>
              <a:off x="6966065" y="3067092"/>
              <a:ext cx="2031059" cy="923330"/>
            </a:xfrm>
            <a:prstGeom prst="rect">
              <a:avLst/>
            </a:prstGeom>
            <a:solidFill>
              <a:schemeClr val="accent2"/>
            </a:solidFill>
            <a:ln>
              <a:solidFill>
                <a:schemeClr val="accent2">
                  <a:shade val="50000"/>
                  <a:alpha val="31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dirty="0" smtClean="0"/>
                <a:t>ellipse(10,10,5,5);</a:t>
              </a:r>
            </a:p>
            <a:p>
              <a:pPr algn="ctr"/>
              <a:endParaRPr lang="en-SG"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4400" dirty="0" smtClean="0"/>
              <a:t>if(</a:t>
            </a:r>
            <a:r>
              <a:rPr lang="en-US" sz="4400" dirty="0" smtClean="0"/>
              <a:t> </a:t>
            </a:r>
            <a:r>
              <a:rPr lang="en-US" sz="4400" dirty="0" smtClean="0">
                <a:solidFill>
                  <a:schemeClr val="accent2"/>
                </a:solidFill>
              </a:rPr>
              <a:t>test1</a:t>
            </a:r>
            <a:r>
              <a:rPr lang="en-US" sz="4400" dirty="0" smtClean="0"/>
              <a:t> ){</a:t>
            </a:r>
          </a:p>
          <a:p>
            <a:pPr>
              <a:buNone/>
            </a:pPr>
            <a:r>
              <a:rPr lang="en-US" sz="4400" dirty="0" smtClean="0"/>
              <a:t>	</a:t>
            </a:r>
            <a:r>
              <a:rPr lang="en-US" sz="4400" dirty="0" smtClean="0">
                <a:solidFill>
                  <a:schemeClr val="accent2"/>
                </a:solidFill>
              </a:rPr>
              <a:t>statements 1</a:t>
            </a:r>
          </a:p>
          <a:p>
            <a:pPr>
              <a:buNone/>
            </a:pPr>
            <a:r>
              <a:rPr lang="en-US" sz="4400" dirty="0" smtClean="0"/>
              <a:t>}else if( </a:t>
            </a:r>
            <a:r>
              <a:rPr lang="en-US" sz="4400" dirty="0" smtClean="0">
                <a:solidFill>
                  <a:schemeClr val="accent2"/>
                </a:solidFill>
              </a:rPr>
              <a:t>test2</a:t>
            </a:r>
            <a:r>
              <a:rPr lang="en-US" sz="4400" dirty="0" smtClean="0"/>
              <a:t> ){</a:t>
            </a:r>
          </a:p>
          <a:p>
            <a:pPr>
              <a:buNone/>
            </a:pPr>
            <a:r>
              <a:rPr lang="en-US" sz="4400" dirty="0" smtClean="0"/>
              <a:t>   </a:t>
            </a:r>
            <a:r>
              <a:rPr lang="en-US" sz="4400" dirty="0" smtClean="0">
                <a:solidFill>
                  <a:schemeClr val="accent2"/>
                </a:solidFill>
              </a:rPr>
              <a:t>statements 2</a:t>
            </a:r>
          </a:p>
          <a:p>
            <a:pPr>
              <a:buNone/>
            </a:pPr>
            <a:r>
              <a:rPr lang="en-US" sz="4400" dirty="0" smtClean="0"/>
              <a:t>}</a:t>
            </a:r>
            <a:endParaRPr lang="en-SG" sz="4400" dirty="0"/>
          </a:p>
        </p:txBody>
      </p:sp>
      <p:sp>
        <p:nvSpPr>
          <p:cNvPr id="2" name="Title 1"/>
          <p:cNvSpPr>
            <a:spLocks noGrp="1"/>
          </p:cNvSpPr>
          <p:nvPr>
            <p:ph type="title"/>
          </p:nvPr>
        </p:nvSpPr>
        <p:spPr/>
        <p:txBody>
          <a:bodyPr/>
          <a:lstStyle/>
          <a:p>
            <a:r>
              <a:rPr lang="en-US" dirty="0" smtClean="0"/>
              <a:t>if-else if</a:t>
            </a:r>
            <a:endParaRPr lang="en-SG" dirty="0"/>
          </a:p>
        </p:txBody>
      </p:sp>
      <p:sp>
        <p:nvSpPr>
          <p:cNvPr id="4" name="TextBox 3"/>
          <p:cNvSpPr txBox="1"/>
          <p:nvPr/>
        </p:nvSpPr>
        <p:spPr>
          <a:xfrm>
            <a:off x="4598908" y="1976377"/>
            <a:ext cx="1832373" cy="28969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test1</a:t>
            </a:r>
            <a:endParaRPr lang="en-SG" dirty="0"/>
          </a:p>
        </p:txBody>
      </p:sp>
      <p:sp>
        <p:nvSpPr>
          <p:cNvPr id="5" name="TextBox 4"/>
          <p:cNvSpPr txBox="1"/>
          <p:nvPr/>
        </p:nvSpPr>
        <p:spPr>
          <a:xfrm>
            <a:off x="4530436" y="1579263"/>
            <a:ext cx="265557" cy="362124"/>
          </a:xfrm>
          <a:prstGeom prst="rect">
            <a:avLst/>
          </a:prstGeom>
          <a:noFill/>
        </p:spPr>
        <p:txBody>
          <a:bodyPr wrap="none" rtlCol="0">
            <a:spAutoFit/>
          </a:bodyPr>
          <a:lstStyle/>
          <a:p>
            <a:r>
              <a:rPr lang="en-US" sz="2400" dirty="0" smtClean="0"/>
              <a:t>if</a:t>
            </a:r>
            <a:endParaRPr lang="en-SG" sz="2400" dirty="0"/>
          </a:p>
        </p:txBody>
      </p:sp>
      <p:cxnSp>
        <p:nvCxnSpPr>
          <p:cNvPr id="7" name="Straight Arrow Connector 6"/>
          <p:cNvCxnSpPr>
            <a:stCxn id="4" idx="2"/>
            <a:endCxn id="8" idx="0"/>
          </p:cNvCxnSpPr>
          <p:nvPr/>
        </p:nvCxnSpPr>
        <p:spPr>
          <a:xfrm flipH="1">
            <a:off x="5512942" y="2266076"/>
            <a:ext cx="2153" cy="47959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4761035" y="2745672"/>
            <a:ext cx="1503813" cy="8925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sz="1600" dirty="0" smtClean="0"/>
              <a:t>{ statements1}</a:t>
            </a:r>
          </a:p>
          <a:p>
            <a:pPr algn="ctr"/>
            <a:endParaRPr lang="en-SG" dirty="0"/>
          </a:p>
        </p:txBody>
      </p:sp>
      <p:cxnSp>
        <p:nvCxnSpPr>
          <p:cNvPr id="10" name="Straight Arrow Connector 9"/>
          <p:cNvCxnSpPr>
            <a:endCxn id="4" idx="0"/>
          </p:cNvCxnSpPr>
          <p:nvPr/>
        </p:nvCxnSpPr>
        <p:spPr>
          <a:xfrm>
            <a:off x="5510545" y="1575261"/>
            <a:ext cx="4550" cy="4011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 name="Shape 11"/>
          <p:cNvCxnSpPr>
            <a:stCxn id="4" idx="3"/>
            <a:endCxn id="17" idx="0"/>
          </p:cNvCxnSpPr>
          <p:nvPr/>
        </p:nvCxnSpPr>
        <p:spPr>
          <a:xfrm>
            <a:off x="6431281" y="2121227"/>
            <a:ext cx="853040" cy="624206"/>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a:stCxn id="8" idx="2"/>
          </p:cNvCxnSpPr>
          <p:nvPr/>
        </p:nvCxnSpPr>
        <p:spPr>
          <a:xfrm>
            <a:off x="5512942" y="3638224"/>
            <a:ext cx="0" cy="218068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Rectangle 17"/>
          <p:cNvSpPr/>
          <p:nvPr/>
        </p:nvSpPr>
        <p:spPr>
          <a:xfrm>
            <a:off x="5467558" y="4974925"/>
            <a:ext cx="91164" cy="1595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1" name="TextBox 20"/>
          <p:cNvSpPr txBox="1"/>
          <p:nvPr/>
        </p:nvSpPr>
        <p:spPr>
          <a:xfrm>
            <a:off x="5530826" y="2390148"/>
            <a:ext cx="638491" cy="405034"/>
          </a:xfrm>
          <a:prstGeom prst="rect">
            <a:avLst/>
          </a:prstGeom>
          <a:noFill/>
        </p:spPr>
        <p:txBody>
          <a:bodyPr wrap="none" rtlCol="0">
            <a:spAutoFit/>
          </a:bodyPr>
          <a:lstStyle/>
          <a:p>
            <a:r>
              <a:rPr lang="en-US" dirty="0" smtClean="0"/>
              <a:t>true</a:t>
            </a:r>
            <a:endParaRPr lang="en-SG" dirty="0"/>
          </a:p>
        </p:txBody>
      </p:sp>
      <p:sp>
        <p:nvSpPr>
          <p:cNvPr id="22" name="TextBox 21"/>
          <p:cNvSpPr txBox="1"/>
          <p:nvPr/>
        </p:nvSpPr>
        <p:spPr>
          <a:xfrm>
            <a:off x="6526457" y="1819938"/>
            <a:ext cx="736937" cy="405034"/>
          </a:xfrm>
          <a:prstGeom prst="rect">
            <a:avLst/>
          </a:prstGeom>
          <a:noFill/>
        </p:spPr>
        <p:txBody>
          <a:bodyPr wrap="none" rtlCol="0">
            <a:spAutoFit/>
          </a:bodyPr>
          <a:lstStyle/>
          <a:p>
            <a:r>
              <a:rPr lang="en-US" dirty="0" smtClean="0"/>
              <a:t>false</a:t>
            </a:r>
            <a:endParaRPr lang="en-SG" dirty="0"/>
          </a:p>
        </p:txBody>
      </p:sp>
      <p:sp>
        <p:nvSpPr>
          <p:cNvPr id="17" name="TextBox 16"/>
          <p:cNvSpPr txBox="1"/>
          <p:nvPr/>
        </p:nvSpPr>
        <p:spPr>
          <a:xfrm>
            <a:off x="6530233" y="2745433"/>
            <a:ext cx="150817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t</a:t>
            </a:r>
            <a:r>
              <a:rPr lang="en-US" dirty="0" smtClean="0"/>
              <a:t>est2</a:t>
            </a:r>
          </a:p>
        </p:txBody>
      </p:sp>
      <p:cxnSp>
        <p:nvCxnSpPr>
          <p:cNvPr id="16" name="Straight Arrow Connector 15"/>
          <p:cNvCxnSpPr>
            <a:stCxn id="17" idx="2"/>
          </p:cNvCxnSpPr>
          <p:nvPr/>
        </p:nvCxnSpPr>
        <p:spPr>
          <a:xfrm flipH="1">
            <a:off x="7275622" y="3114765"/>
            <a:ext cx="8699" cy="40247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9" name="TextBox 18"/>
          <p:cNvSpPr txBox="1"/>
          <p:nvPr/>
        </p:nvSpPr>
        <p:spPr>
          <a:xfrm>
            <a:off x="6530235" y="3549854"/>
            <a:ext cx="1503813" cy="8925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sz="1600" dirty="0" smtClean="0"/>
              <a:t>{ statements2}</a:t>
            </a:r>
          </a:p>
          <a:p>
            <a:pPr algn="ctr"/>
            <a:endParaRPr lang="en-SG" dirty="0"/>
          </a:p>
        </p:txBody>
      </p:sp>
      <p:sp>
        <p:nvSpPr>
          <p:cNvPr id="20" name="TextBox 19"/>
          <p:cNvSpPr txBox="1"/>
          <p:nvPr/>
        </p:nvSpPr>
        <p:spPr>
          <a:xfrm>
            <a:off x="7351696" y="3161714"/>
            <a:ext cx="638491" cy="405034"/>
          </a:xfrm>
          <a:prstGeom prst="rect">
            <a:avLst/>
          </a:prstGeom>
          <a:noFill/>
        </p:spPr>
        <p:txBody>
          <a:bodyPr wrap="none" rtlCol="0">
            <a:spAutoFit/>
          </a:bodyPr>
          <a:lstStyle/>
          <a:p>
            <a:r>
              <a:rPr lang="en-US" dirty="0" smtClean="0"/>
              <a:t>true</a:t>
            </a:r>
            <a:endParaRPr lang="en-SG" dirty="0"/>
          </a:p>
        </p:txBody>
      </p:sp>
      <p:cxnSp>
        <p:nvCxnSpPr>
          <p:cNvPr id="30" name="Shape 29"/>
          <p:cNvCxnSpPr>
            <a:stCxn id="17" idx="3"/>
            <a:endCxn id="18" idx="3"/>
          </p:cNvCxnSpPr>
          <p:nvPr/>
        </p:nvCxnSpPr>
        <p:spPr>
          <a:xfrm flipH="1">
            <a:off x="5558722" y="2930099"/>
            <a:ext cx="2479686" cy="2124594"/>
          </a:xfrm>
          <a:prstGeom prst="bentConnector3">
            <a:avLst>
              <a:gd name="adj1" fmla="val -21287"/>
            </a:avLst>
          </a:prstGeom>
          <a:ln>
            <a:tailEnd type="arrow"/>
          </a:ln>
        </p:spPr>
        <p:style>
          <a:lnRef idx="2">
            <a:schemeClr val="accent2"/>
          </a:lnRef>
          <a:fillRef idx="0">
            <a:schemeClr val="accent2"/>
          </a:fillRef>
          <a:effectRef idx="1">
            <a:schemeClr val="accent2"/>
          </a:effectRef>
          <a:fontRef idx="minor">
            <a:schemeClr val="tx1"/>
          </a:fontRef>
        </p:style>
      </p:cxnSp>
      <p:sp>
        <p:nvSpPr>
          <p:cNvPr id="31" name="TextBox 30"/>
          <p:cNvSpPr txBox="1"/>
          <p:nvPr/>
        </p:nvSpPr>
        <p:spPr>
          <a:xfrm>
            <a:off x="8141898" y="2612418"/>
            <a:ext cx="736937" cy="405034"/>
          </a:xfrm>
          <a:prstGeom prst="rect">
            <a:avLst/>
          </a:prstGeom>
          <a:noFill/>
        </p:spPr>
        <p:txBody>
          <a:bodyPr wrap="none" rtlCol="0">
            <a:spAutoFit/>
          </a:bodyPr>
          <a:lstStyle/>
          <a:p>
            <a:r>
              <a:rPr lang="en-US" dirty="0" smtClean="0"/>
              <a:t>false</a:t>
            </a:r>
            <a:endParaRPr lang="en-SG" dirty="0"/>
          </a:p>
        </p:txBody>
      </p:sp>
      <p:cxnSp>
        <p:nvCxnSpPr>
          <p:cNvPr id="36" name="Shape 35"/>
          <p:cNvCxnSpPr>
            <a:stCxn id="19" idx="2"/>
            <a:endCxn id="18" idx="3"/>
          </p:cNvCxnSpPr>
          <p:nvPr/>
        </p:nvCxnSpPr>
        <p:spPr>
          <a:xfrm rot="5400000">
            <a:off x="6114289" y="3886839"/>
            <a:ext cx="612287" cy="172342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
            </a:r>
            <a:r>
              <a:rPr lang="en-US" dirty="0" smtClean="0"/>
              <a:t>hile-loop</a:t>
            </a:r>
            <a:endParaRPr lang="en-SG" dirty="0"/>
          </a:p>
        </p:txBody>
      </p:sp>
      <p:sp>
        <p:nvSpPr>
          <p:cNvPr id="3" name="Content Placeholder 2"/>
          <p:cNvSpPr>
            <a:spLocks noGrp="1"/>
          </p:cNvSpPr>
          <p:nvPr>
            <p:ph idx="1"/>
          </p:nvPr>
        </p:nvSpPr>
        <p:spPr/>
        <p:txBody>
          <a:bodyPr/>
          <a:lstStyle/>
          <a:p>
            <a:pPr>
              <a:buNone/>
            </a:pPr>
            <a:r>
              <a:rPr lang="en-US" dirty="0" smtClean="0"/>
              <a:t>w</a:t>
            </a:r>
            <a:r>
              <a:rPr lang="en-US" dirty="0" smtClean="0"/>
              <a:t>hile( </a:t>
            </a:r>
            <a:r>
              <a:rPr lang="en-US" b="1" dirty="0" smtClean="0">
                <a:solidFill>
                  <a:schemeClr val="accent2"/>
                </a:solidFill>
              </a:rPr>
              <a:t>test</a:t>
            </a:r>
            <a:r>
              <a:rPr lang="en-US" dirty="0" smtClean="0"/>
              <a:t> ){</a:t>
            </a:r>
          </a:p>
          <a:p>
            <a:pPr>
              <a:buNone/>
            </a:pPr>
            <a:r>
              <a:rPr lang="en-US" dirty="0" smtClean="0"/>
              <a:t>   </a:t>
            </a:r>
          </a:p>
          <a:p>
            <a:pPr>
              <a:buNone/>
            </a:pPr>
            <a:r>
              <a:rPr lang="en-US" dirty="0" smtClean="0"/>
              <a:t> </a:t>
            </a:r>
            <a:r>
              <a:rPr lang="en-US" dirty="0" smtClean="0"/>
              <a:t>    </a:t>
            </a:r>
            <a:r>
              <a:rPr lang="en-US" dirty="0" smtClean="0">
                <a:solidFill>
                  <a:schemeClr val="accent2"/>
                </a:solidFill>
              </a:rPr>
              <a:t>statements </a:t>
            </a:r>
            <a:r>
              <a:rPr lang="en-US" dirty="0" smtClean="0"/>
              <a:t> </a:t>
            </a:r>
          </a:p>
          <a:p>
            <a:pPr>
              <a:buNone/>
            </a:pPr>
            <a:r>
              <a:rPr lang="en-US" dirty="0" smtClean="0"/>
              <a:t>   </a:t>
            </a:r>
            <a:endParaRPr lang="en-US" dirty="0" smtClean="0"/>
          </a:p>
          <a:p>
            <a:pPr>
              <a:buNone/>
            </a:pPr>
            <a:r>
              <a:rPr lang="en-US" dirty="0" smtClean="0"/>
              <a:t>}</a:t>
            </a:r>
            <a:endParaRPr lang="en-SG" dirty="0"/>
          </a:p>
        </p:txBody>
      </p:sp>
      <p:sp>
        <p:nvSpPr>
          <p:cNvPr id="4" name="TextBox 3"/>
          <p:cNvSpPr txBox="1"/>
          <p:nvPr/>
        </p:nvSpPr>
        <p:spPr>
          <a:xfrm>
            <a:off x="5141448" y="2086637"/>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test</a:t>
            </a:r>
            <a:endParaRPr lang="en-SG" dirty="0"/>
          </a:p>
        </p:txBody>
      </p:sp>
      <p:sp>
        <p:nvSpPr>
          <p:cNvPr id="5" name="TextBox 4"/>
          <p:cNvSpPr txBox="1"/>
          <p:nvPr/>
        </p:nvSpPr>
        <p:spPr>
          <a:xfrm>
            <a:off x="5045841" y="1740792"/>
            <a:ext cx="710451" cy="369332"/>
          </a:xfrm>
          <a:prstGeom prst="rect">
            <a:avLst/>
          </a:prstGeom>
          <a:noFill/>
        </p:spPr>
        <p:txBody>
          <a:bodyPr wrap="none" rtlCol="0">
            <a:spAutoFit/>
          </a:bodyPr>
          <a:lstStyle/>
          <a:p>
            <a:r>
              <a:rPr lang="en-US" dirty="0" smtClean="0"/>
              <a:t>while</a:t>
            </a:r>
            <a:endParaRPr lang="en-SG" dirty="0"/>
          </a:p>
        </p:txBody>
      </p:sp>
      <p:cxnSp>
        <p:nvCxnSpPr>
          <p:cNvPr id="6" name="Straight Arrow Connector 5"/>
          <p:cNvCxnSpPr>
            <a:stCxn id="4" idx="2"/>
            <a:endCxn id="7" idx="0"/>
          </p:cNvCxnSpPr>
          <p:nvPr/>
        </p:nvCxnSpPr>
        <p:spPr>
          <a:xfrm>
            <a:off x="6309478" y="2455969"/>
            <a:ext cx="15499" cy="6696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5156947" y="3125585"/>
            <a:ext cx="2336059"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r>
              <a:rPr lang="en-US" dirty="0" smtClean="0"/>
              <a:t>  {  </a:t>
            </a:r>
          </a:p>
          <a:p>
            <a:r>
              <a:rPr lang="en-US" dirty="0" smtClean="0"/>
              <a:t>     statements  </a:t>
            </a:r>
          </a:p>
          <a:p>
            <a:r>
              <a:rPr lang="en-US" dirty="0" smtClean="0"/>
              <a:t>  }</a:t>
            </a:r>
          </a:p>
          <a:p>
            <a:pPr algn="ctr"/>
            <a:endParaRPr lang="en-SG" dirty="0"/>
          </a:p>
        </p:txBody>
      </p:sp>
      <p:cxnSp>
        <p:nvCxnSpPr>
          <p:cNvPr id="8" name="Straight Arrow Connector 7"/>
          <p:cNvCxnSpPr>
            <a:endCxn id="4" idx="0"/>
          </p:cNvCxnSpPr>
          <p:nvPr/>
        </p:nvCxnSpPr>
        <p:spPr>
          <a:xfrm>
            <a:off x="6303677" y="1575261"/>
            <a:ext cx="5801" cy="5113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 name="Shape 11"/>
          <p:cNvCxnSpPr>
            <a:stCxn id="4" idx="1"/>
          </p:cNvCxnSpPr>
          <p:nvPr/>
        </p:nvCxnSpPr>
        <p:spPr>
          <a:xfrm rot="10800000" flipV="1">
            <a:off x="4813070" y="2271302"/>
            <a:ext cx="328379" cy="3722173"/>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6329533" y="2614146"/>
            <a:ext cx="814000" cy="516370"/>
          </a:xfrm>
          <a:prstGeom prst="rect">
            <a:avLst/>
          </a:prstGeom>
          <a:noFill/>
        </p:spPr>
        <p:txBody>
          <a:bodyPr wrap="none" rtlCol="0">
            <a:spAutoFit/>
          </a:bodyPr>
          <a:lstStyle/>
          <a:p>
            <a:r>
              <a:rPr lang="en-US" dirty="0" smtClean="0"/>
              <a:t>true</a:t>
            </a:r>
            <a:endParaRPr lang="en-SG" dirty="0"/>
          </a:p>
        </p:txBody>
      </p:sp>
      <p:sp>
        <p:nvSpPr>
          <p:cNvPr id="13" name="TextBox 12"/>
          <p:cNvSpPr txBox="1"/>
          <p:nvPr/>
        </p:nvSpPr>
        <p:spPr>
          <a:xfrm>
            <a:off x="4149071" y="2283307"/>
            <a:ext cx="939507" cy="516370"/>
          </a:xfrm>
          <a:prstGeom prst="rect">
            <a:avLst/>
          </a:prstGeom>
          <a:noFill/>
        </p:spPr>
        <p:txBody>
          <a:bodyPr wrap="none" rtlCol="0">
            <a:spAutoFit/>
          </a:bodyPr>
          <a:lstStyle/>
          <a:p>
            <a:r>
              <a:rPr lang="en-US" dirty="0" smtClean="0"/>
              <a:t>false</a:t>
            </a:r>
            <a:endParaRPr lang="en-SG" dirty="0"/>
          </a:p>
        </p:txBody>
      </p:sp>
      <p:cxnSp>
        <p:nvCxnSpPr>
          <p:cNvPr id="17" name="Shape 16"/>
          <p:cNvCxnSpPr>
            <a:stCxn id="7" idx="2"/>
            <a:endCxn id="4" idx="3"/>
          </p:cNvCxnSpPr>
          <p:nvPr/>
        </p:nvCxnSpPr>
        <p:spPr>
          <a:xfrm rot="5400000" flipH="1" flipV="1">
            <a:off x="5735437" y="2860843"/>
            <a:ext cx="2331610" cy="1152530"/>
          </a:xfrm>
          <a:prstGeom prst="bentConnector4">
            <a:avLst>
              <a:gd name="adj1" fmla="val -9804"/>
              <a:gd name="adj2" fmla="val 121179"/>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8152791" y="2625231"/>
            <a:ext cx="620683" cy="369332"/>
          </a:xfrm>
          <a:prstGeom prst="rect">
            <a:avLst/>
          </a:prstGeom>
          <a:noFill/>
        </p:spPr>
        <p:txBody>
          <a:bodyPr wrap="none" rtlCol="0">
            <a:spAutoFit/>
          </a:bodyPr>
          <a:lstStyle/>
          <a:p>
            <a:r>
              <a:rPr lang="en-US" dirty="0" smtClean="0"/>
              <a:t>loop</a:t>
            </a:r>
            <a:endParaRPr lang="en-SG" dirty="0"/>
          </a:p>
        </p:txBody>
      </p:sp>
      <p:sp>
        <p:nvSpPr>
          <p:cNvPr id="23" name="Rectangle 22"/>
          <p:cNvSpPr/>
          <p:nvPr/>
        </p:nvSpPr>
        <p:spPr>
          <a:xfrm>
            <a:off x="573577" y="2211184"/>
            <a:ext cx="3358342" cy="1770611"/>
          </a:xfrm>
          <a:prstGeom prst="rect">
            <a:avLst/>
          </a:prstGeom>
          <a:solidFill>
            <a:schemeClr val="accent2">
              <a:alpha val="4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
            </a:r>
            <a:r>
              <a:rPr lang="en-US" dirty="0" smtClean="0"/>
              <a:t>hile-loop</a:t>
            </a:r>
            <a:endParaRPr lang="en-SG" dirty="0"/>
          </a:p>
        </p:txBody>
      </p:sp>
      <p:sp>
        <p:nvSpPr>
          <p:cNvPr id="3" name="Content Placeholder 2"/>
          <p:cNvSpPr>
            <a:spLocks noGrp="1"/>
          </p:cNvSpPr>
          <p:nvPr>
            <p:ph idx="1"/>
          </p:nvPr>
        </p:nvSpPr>
        <p:spPr/>
        <p:txBody>
          <a:bodyPr/>
          <a:lstStyle/>
          <a:p>
            <a:pPr>
              <a:buNone/>
            </a:pPr>
            <a:r>
              <a:rPr lang="en-US" dirty="0" smtClean="0"/>
              <a:t>i</a:t>
            </a:r>
            <a:r>
              <a:rPr lang="en-US" dirty="0" smtClean="0"/>
              <a:t>nt n = 0; </a:t>
            </a:r>
          </a:p>
          <a:p>
            <a:pPr>
              <a:buNone/>
            </a:pPr>
            <a:r>
              <a:rPr lang="en-US" dirty="0" smtClean="0"/>
              <a:t>while( </a:t>
            </a:r>
            <a:r>
              <a:rPr lang="en-US" b="1" dirty="0" smtClean="0">
                <a:solidFill>
                  <a:schemeClr val="accent2"/>
                </a:solidFill>
              </a:rPr>
              <a:t>n &lt; 4</a:t>
            </a:r>
            <a:r>
              <a:rPr lang="en-US" dirty="0" smtClean="0"/>
              <a:t> ){</a:t>
            </a:r>
          </a:p>
          <a:p>
            <a:pPr>
              <a:buNone/>
            </a:pPr>
            <a:r>
              <a:rPr lang="en-US" dirty="0" smtClean="0"/>
              <a:t> </a:t>
            </a:r>
            <a:r>
              <a:rPr lang="en-US" dirty="0" smtClean="0"/>
              <a:t>    </a:t>
            </a:r>
            <a:r>
              <a:rPr lang="en-US" dirty="0" err="1" smtClean="0">
                <a:solidFill>
                  <a:schemeClr val="accent2"/>
                </a:solidFill>
              </a:rPr>
              <a:t>println</a:t>
            </a:r>
            <a:r>
              <a:rPr lang="en-US" dirty="0" smtClean="0">
                <a:solidFill>
                  <a:schemeClr val="accent2"/>
                </a:solidFill>
              </a:rPr>
              <a:t>(n); </a:t>
            </a:r>
            <a:r>
              <a:rPr lang="en-US" sz="1800" dirty="0" smtClean="0">
                <a:solidFill>
                  <a:schemeClr val="accent4"/>
                </a:solidFill>
              </a:rPr>
              <a:t>//print n</a:t>
            </a:r>
          </a:p>
          <a:p>
            <a:pPr>
              <a:buNone/>
            </a:pPr>
            <a:r>
              <a:rPr lang="en-US" dirty="0" smtClean="0">
                <a:solidFill>
                  <a:schemeClr val="accent2"/>
                </a:solidFill>
              </a:rPr>
              <a:t> </a:t>
            </a:r>
            <a:r>
              <a:rPr lang="en-US" dirty="0" smtClean="0">
                <a:solidFill>
                  <a:schemeClr val="accent2"/>
                </a:solidFill>
              </a:rPr>
              <a:t>    n = n + 1; </a:t>
            </a:r>
            <a:r>
              <a:rPr lang="en-US" dirty="0" smtClean="0"/>
              <a:t> </a:t>
            </a:r>
            <a:r>
              <a:rPr lang="en-US" sz="1800" dirty="0" smtClean="0"/>
              <a:t>//add 1 to n </a:t>
            </a:r>
            <a:endParaRPr lang="en-US" sz="1800" dirty="0" smtClean="0"/>
          </a:p>
          <a:p>
            <a:pPr>
              <a:buNone/>
            </a:pPr>
            <a:r>
              <a:rPr lang="en-US" dirty="0" smtClean="0"/>
              <a:t>}</a:t>
            </a:r>
            <a:endParaRPr lang="en-SG" dirty="0"/>
          </a:p>
        </p:txBody>
      </p:sp>
      <p:sp>
        <p:nvSpPr>
          <p:cNvPr id="4" name="TextBox 3"/>
          <p:cNvSpPr txBox="1"/>
          <p:nvPr/>
        </p:nvSpPr>
        <p:spPr>
          <a:xfrm>
            <a:off x="5141448" y="2086637"/>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n &lt; 4</a:t>
            </a:r>
            <a:endParaRPr lang="en-SG" dirty="0"/>
          </a:p>
        </p:txBody>
      </p:sp>
      <p:sp>
        <p:nvSpPr>
          <p:cNvPr id="5" name="TextBox 4"/>
          <p:cNvSpPr txBox="1"/>
          <p:nvPr/>
        </p:nvSpPr>
        <p:spPr>
          <a:xfrm>
            <a:off x="5045841" y="1740792"/>
            <a:ext cx="710451" cy="369332"/>
          </a:xfrm>
          <a:prstGeom prst="rect">
            <a:avLst/>
          </a:prstGeom>
          <a:noFill/>
        </p:spPr>
        <p:txBody>
          <a:bodyPr wrap="none" rtlCol="0">
            <a:spAutoFit/>
          </a:bodyPr>
          <a:lstStyle/>
          <a:p>
            <a:r>
              <a:rPr lang="en-US" dirty="0" smtClean="0"/>
              <a:t>while</a:t>
            </a:r>
            <a:endParaRPr lang="en-SG" dirty="0"/>
          </a:p>
        </p:txBody>
      </p:sp>
      <p:cxnSp>
        <p:nvCxnSpPr>
          <p:cNvPr id="6" name="Straight Arrow Connector 5"/>
          <p:cNvCxnSpPr>
            <a:stCxn id="4" idx="2"/>
            <a:endCxn id="7" idx="0"/>
          </p:cNvCxnSpPr>
          <p:nvPr/>
        </p:nvCxnSpPr>
        <p:spPr>
          <a:xfrm>
            <a:off x="6309478" y="2455969"/>
            <a:ext cx="15499" cy="6696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5156947" y="3125585"/>
            <a:ext cx="2336059"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dirty="0" smtClean="0"/>
              <a:t>rect(</a:t>
            </a:r>
            <a:r>
              <a:rPr lang="en-US" dirty="0" err="1" smtClean="0"/>
              <a:t>x,y,w,h</a:t>
            </a:r>
            <a:r>
              <a:rPr lang="en-US" dirty="0" smtClean="0"/>
              <a:t>);</a:t>
            </a:r>
          </a:p>
          <a:p>
            <a:pPr algn="ctr"/>
            <a:r>
              <a:rPr lang="en-US" dirty="0" smtClean="0"/>
              <a:t>n</a:t>
            </a:r>
            <a:r>
              <a:rPr lang="en-US" dirty="0" smtClean="0"/>
              <a:t> = n + 1; </a:t>
            </a:r>
          </a:p>
          <a:p>
            <a:pPr algn="ctr"/>
            <a:endParaRPr lang="en-SG" dirty="0"/>
          </a:p>
        </p:txBody>
      </p:sp>
      <p:cxnSp>
        <p:nvCxnSpPr>
          <p:cNvPr id="8" name="Straight Arrow Connector 7"/>
          <p:cNvCxnSpPr>
            <a:endCxn id="4" idx="0"/>
          </p:cNvCxnSpPr>
          <p:nvPr/>
        </p:nvCxnSpPr>
        <p:spPr>
          <a:xfrm>
            <a:off x="6303677" y="1575261"/>
            <a:ext cx="5801" cy="5113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 name="Shape 11"/>
          <p:cNvCxnSpPr>
            <a:stCxn id="4" idx="1"/>
          </p:cNvCxnSpPr>
          <p:nvPr/>
        </p:nvCxnSpPr>
        <p:spPr>
          <a:xfrm rot="10800000" flipV="1">
            <a:off x="4813070" y="2271302"/>
            <a:ext cx="328379" cy="3722173"/>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5539798" y="2572581"/>
            <a:ext cx="1896673" cy="369332"/>
          </a:xfrm>
          <a:prstGeom prst="rect">
            <a:avLst/>
          </a:prstGeom>
          <a:noFill/>
        </p:spPr>
        <p:txBody>
          <a:bodyPr wrap="none" rtlCol="0">
            <a:spAutoFit/>
          </a:bodyPr>
          <a:lstStyle/>
          <a:p>
            <a:r>
              <a:rPr lang="en-US" dirty="0" smtClean="0"/>
              <a:t>t</a:t>
            </a:r>
            <a:r>
              <a:rPr lang="en-US" dirty="0" smtClean="0"/>
              <a:t>rue( n = 0,1,2,3)</a:t>
            </a:r>
            <a:endParaRPr lang="en-SG" dirty="0"/>
          </a:p>
        </p:txBody>
      </p:sp>
      <p:sp>
        <p:nvSpPr>
          <p:cNvPr id="13" name="TextBox 12"/>
          <p:cNvSpPr txBox="1"/>
          <p:nvPr/>
        </p:nvSpPr>
        <p:spPr>
          <a:xfrm>
            <a:off x="3542222" y="2283307"/>
            <a:ext cx="1345240" cy="369332"/>
          </a:xfrm>
          <a:prstGeom prst="rect">
            <a:avLst/>
          </a:prstGeom>
          <a:noFill/>
        </p:spPr>
        <p:txBody>
          <a:bodyPr wrap="none" rtlCol="0">
            <a:spAutoFit/>
          </a:bodyPr>
          <a:lstStyle/>
          <a:p>
            <a:r>
              <a:rPr lang="en-US" dirty="0" smtClean="0"/>
              <a:t>false(n = 4)</a:t>
            </a:r>
            <a:endParaRPr lang="en-SG" dirty="0"/>
          </a:p>
        </p:txBody>
      </p:sp>
      <p:cxnSp>
        <p:nvCxnSpPr>
          <p:cNvPr id="17" name="Shape 16"/>
          <p:cNvCxnSpPr>
            <a:stCxn id="7" idx="2"/>
            <a:endCxn id="4" idx="3"/>
          </p:cNvCxnSpPr>
          <p:nvPr/>
        </p:nvCxnSpPr>
        <p:spPr>
          <a:xfrm rot="5400000" flipH="1" flipV="1">
            <a:off x="5873936" y="2722344"/>
            <a:ext cx="2054611" cy="1152530"/>
          </a:xfrm>
          <a:prstGeom prst="bentConnector4">
            <a:avLst>
              <a:gd name="adj1" fmla="val -11126"/>
              <a:gd name="adj2" fmla="val 121179"/>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795332" y="3024255"/>
            <a:ext cx="928459" cy="646331"/>
          </a:xfrm>
          <a:prstGeom prst="rect">
            <a:avLst/>
          </a:prstGeom>
          <a:noFill/>
        </p:spPr>
        <p:txBody>
          <a:bodyPr wrap="none" rtlCol="0">
            <a:spAutoFit/>
          </a:bodyPr>
          <a:lstStyle/>
          <a:p>
            <a:r>
              <a:rPr lang="en-US" dirty="0" smtClean="0"/>
              <a:t>Loop</a:t>
            </a:r>
          </a:p>
          <a:p>
            <a:r>
              <a:rPr lang="en-US" dirty="0" smtClean="0"/>
              <a:t>4 times</a:t>
            </a:r>
            <a:endParaRPr lang="en-SG" dirty="0"/>
          </a:p>
        </p:txBody>
      </p:sp>
      <p:sp>
        <p:nvSpPr>
          <p:cNvPr id="14" name="Rectangle 13"/>
          <p:cNvSpPr/>
          <p:nvPr/>
        </p:nvSpPr>
        <p:spPr>
          <a:xfrm>
            <a:off x="473823" y="4593948"/>
            <a:ext cx="3915297" cy="1477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dirty="0" smtClean="0">
                <a:solidFill>
                  <a:schemeClr val="bg2"/>
                </a:solidFill>
              </a:rPr>
              <a:t>result:</a:t>
            </a:r>
            <a:br>
              <a:rPr lang="en-US" dirty="0" smtClean="0">
                <a:solidFill>
                  <a:schemeClr val="bg2"/>
                </a:solidFill>
              </a:rPr>
            </a:br>
            <a:r>
              <a:rPr lang="en-US" dirty="0" smtClean="0">
                <a:solidFill>
                  <a:schemeClr val="bg2"/>
                </a:solidFill>
              </a:rPr>
              <a:t>  0</a:t>
            </a:r>
            <a:r>
              <a:rPr lang="en-US" dirty="0" smtClean="0">
                <a:solidFill>
                  <a:schemeClr val="bg2"/>
                </a:solidFill>
              </a:rPr>
              <a:t/>
            </a:r>
            <a:br>
              <a:rPr lang="en-US" dirty="0" smtClean="0">
                <a:solidFill>
                  <a:schemeClr val="bg2"/>
                </a:solidFill>
              </a:rPr>
            </a:br>
            <a:r>
              <a:rPr lang="en-US" dirty="0" smtClean="0">
                <a:solidFill>
                  <a:schemeClr val="bg2"/>
                </a:solidFill>
              </a:rPr>
              <a:t>  1</a:t>
            </a:r>
            <a:r>
              <a:rPr lang="en-US" dirty="0" smtClean="0">
                <a:solidFill>
                  <a:schemeClr val="bg2"/>
                </a:solidFill>
              </a:rPr>
              <a:t/>
            </a:r>
            <a:br>
              <a:rPr lang="en-US" dirty="0" smtClean="0">
                <a:solidFill>
                  <a:schemeClr val="bg2"/>
                </a:solidFill>
              </a:rPr>
            </a:br>
            <a:r>
              <a:rPr lang="en-US" dirty="0" smtClean="0">
                <a:solidFill>
                  <a:schemeClr val="bg2"/>
                </a:solidFill>
              </a:rPr>
              <a:t>  2</a:t>
            </a:r>
            <a:r>
              <a:rPr lang="en-US" dirty="0" smtClean="0">
                <a:solidFill>
                  <a:schemeClr val="bg2"/>
                </a:solidFill>
              </a:rPr>
              <a:t/>
            </a:r>
            <a:br>
              <a:rPr lang="en-US" dirty="0" smtClean="0">
                <a:solidFill>
                  <a:schemeClr val="bg2"/>
                </a:solidFill>
              </a:rPr>
            </a:br>
            <a:r>
              <a:rPr lang="en-US" dirty="0" smtClean="0">
                <a:solidFill>
                  <a:schemeClr val="bg2"/>
                </a:solidFill>
              </a:rPr>
              <a:t>  3</a:t>
            </a:r>
            <a:endParaRPr lang="en-SG"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for-loop</a:t>
            </a:r>
            <a:endParaRPr lang="en-SG" dirty="0"/>
          </a:p>
        </p:txBody>
      </p:sp>
      <p:sp>
        <p:nvSpPr>
          <p:cNvPr id="3" name="Content Placeholder 2"/>
          <p:cNvSpPr>
            <a:spLocks noGrp="1"/>
          </p:cNvSpPr>
          <p:nvPr>
            <p:ph idx="1"/>
          </p:nvPr>
        </p:nvSpPr>
        <p:spPr/>
        <p:txBody>
          <a:bodyPr/>
          <a:lstStyle/>
          <a:p>
            <a:pPr>
              <a:buNone/>
            </a:pPr>
            <a:r>
              <a:rPr lang="en-US" dirty="0" smtClean="0"/>
              <a:t>for(init; test; update){</a:t>
            </a:r>
          </a:p>
          <a:p>
            <a:pPr>
              <a:buNone/>
            </a:pPr>
            <a:r>
              <a:rPr lang="en-US" dirty="0" smtClean="0"/>
              <a:t>		statements</a:t>
            </a:r>
          </a:p>
          <a:p>
            <a:pPr>
              <a:buNone/>
            </a:pPr>
            <a:r>
              <a:rPr lang="en-US" dirty="0" smtClean="0"/>
              <a:t>}</a:t>
            </a:r>
            <a:endParaRPr lang="en-SG" dirty="0"/>
          </a:p>
        </p:txBody>
      </p:sp>
      <p:sp>
        <p:nvSpPr>
          <p:cNvPr id="4" name="TextBox 3"/>
          <p:cNvSpPr txBox="1"/>
          <p:nvPr/>
        </p:nvSpPr>
        <p:spPr>
          <a:xfrm>
            <a:off x="5141448" y="2086637"/>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test</a:t>
            </a:r>
            <a:endParaRPr lang="en-SG" dirty="0"/>
          </a:p>
        </p:txBody>
      </p:sp>
      <p:sp>
        <p:nvSpPr>
          <p:cNvPr id="5" name="TextBox 4"/>
          <p:cNvSpPr txBox="1"/>
          <p:nvPr/>
        </p:nvSpPr>
        <p:spPr>
          <a:xfrm>
            <a:off x="4729938" y="951083"/>
            <a:ext cx="453970" cy="369332"/>
          </a:xfrm>
          <a:prstGeom prst="rect">
            <a:avLst/>
          </a:prstGeom>
          <a:noFill/>
        </p:spPr>
        <p:txBody>
          <a:bodyPr wrap="none" rtlCol="0">
            <a:spAutoFit/>
          </a:bodyPr>
          <a:lstStyle/>
          <a:p>
            <a:r>
              <a:rPr lang="en-US" dirty="0" smtClean="0"/>
              <a:t>for</a:t>
            </a:r>
            <a:endParaRPr lang="en-SG" dirty="0"/>
          </a:p>
        </p:txBody>
      </p:sp>
      <p:cxnSp>
        <p:nvCxnSpPr>
          <p:cNvPr id="6" name="Straight Arrow Connector 5"/>
          <p:cNvCxnSpPr>
            <a:stCxn id="4" idx="2"/>
            <a:endCxn id="7" idx="0"/>
          </p:cNvCxnSpPr>
          <p:nvPr/>
        </p:nvCxnSpPr>
        <p:spPr>
          <a:xfrm>
            <a:off x="6309478" y="2455969"/>
            <a:ext cx="15499" cy="6696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5156947" y="3125585"/>
            <a:ext cx="2336059"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   {</a:t>
            </a:r>
            <a:br>
              <a:rPr lang="en-US" dirty="0" smtClean="0"/>
            </a:br>
            <a:r>
              <a:rPr lang="en-US" dirty="0" smtClean="0"/>
              <a:t>     statements </a:t>
            </a:r>
          </a:p>
          <a:p>
            <a:r>
              <a:rPr lang="en-US" dirty="0" smtClean="0"/>
              <a:t> </a:t>
            </a:r>
            <a:r>
              <a:rPr lang="en-US" dirty="0" smtClean="0"/>
              <a:t>  }</a:t>
            </a:r>
            <a:endParaRPr lang="en-SG" dirty="0"/>
          </a:p>
        </p:txBody>
      </p:sp>
      <p:cxnSp>
        <p:nvCxnSpPr>
          <p:cNvPr id="8" name="Straight Arrow Connector 7"/>
          <p:cNvCxnSpPr>
            <a:stCxn id="20" idx="2"/>
            <a:endCxn id="4" idx="0"/>
          </p:cNvCxnSpPr>
          <p:nvPr/>
        </p:nvCxnSpPr>
        <p:spPr>
          <a:xfrm>
            <a:off x="6303937" y="1760470"/>
            <a:ext cx="5541" cy="32616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 name="Shape 11"/>
          <p:cNvCxnSpPr>
            <a:stCxn id="4" idx="1"/>
          </p:cNvCxnSpPr>
          <p:nvPr/>
        </p:nvCxnSpPr>
        <p:spPr>
          <a:xfrm rot="10800000" flipV="1">
            <a:off x="4813070" y="2271302"/>
            <a:ext cx="328379" cy="3722173"/>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6346132" y="2555956"/>
            <a:ext cx="582211" cy="369332"/>
          </a:xfrm>
          <a:prstGeom prst="rect">
            <a:avLst/>
          </a:prstGeom>
          <a:noFill/>
        </p:spPr>
        <p:txBody>
          <a:bodyPr wrap="none" rtlCol="0">
            <a:spAutoFit/>
          </a:bodyPr>
          <a:lstStyle/>
          <a:p>
            <a:r>
              <a:rPr lang="en-US" dirty="0" smtClean="0"/>
              <a:t>true</a:t>
            </a:r>
            <a:endParaRPr lang="en-SG" dirty="0"/>
          </a:p>
        </p:txBody>
      </p:sp>
      <p:cxnSp>
        <p:nvCxnSpPr>
          <p:cNvPr id="17" name="Shape 16"/>
          <p:cNvCxnSpPr>
            <a:stCxn id="14" idx="2"/>
            <a:endCxn id="4" idx="3"/>
          </p:cNvCxnSpPr>
          <p:nvPr/>
        </p:nvCxnSpPr>
        <p:spPr>
          <a:xfrm rot="5400000" flipH="1" flipV="1">
            <a:off x="5541781" y="3058397"/>
            <a:ext cx="2722819" cy="1148632"/>
          </a:xfrm>
          <a:prstGeom prst="bentConnector4">
            <a:avLst>
              <a:gd name="adj1" fmla="val -8396"/>
              <a:gd name="adj2" fmla="val 121591"/>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795332" y="3024255"/>
            <a:ext cx="697627" cy="369332"/>
          </a:xfrm>
          <a:prstGeom prst="rect">
            <a:avLst/>
          </a:prstGeom>
          <a:noFill/>
        </p:spPr>
        <p:txBody>
          <a:bodyPr wrap="none" rtlCol="0">
            <a:spAutoFit/>
          </a:bodyPr>
          <a:lstStyle/>
          <a:p>
            <a:r>
              <a:rPr lang="en-US" dirty="0" smtClean="0"/>
              <a:t>Loop</a:t>
            </a:r>
          </a:p>
        </p:txBody>
      </p:sp>
      <p:sp>
        <p:nvSpPr>
          <p:cNvPr id="14" name="TextBox 13"/>
          <p:cNvSpPr txBox="1"/>
          <p:nvPr/>
        </p:nvSpPr>
        <p:spPr>
          <a:xfrm>
            <a:off x="5160845" y="4624790"/>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update</a:t>
            </a:r>
            <a:endParaRPr lang="en-SG" dirty="0"/>
          </a:p>
        </p:txBody>
      </p:sp>
      <p:cxnSp>
        <p:nvCxnSpPr>
          <p:cNvPr id="18" name="Straight Arrow Connector 17"/>
          <p:cNvCxnSpPr>
            <a:stCxn id="7" idx="2"/>
            <a:endCxn id="14" idx="0"/>
          </p:cNvCxnSpPr>
          <p:nvPr/>
        </p:nvCxnSpPr>
        <p:spPr>
          <a:xfrm>
            <a:off x="6324977" y="4048915"/>
            <a:ext cx="3898" cy="575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9" name="TextBox 18"/>
          <p:cNvSpPr txBox="1"/>
          <p:nvPr/>
        </p:nvSpPr>
        <p:spPr>
          <a:xfrm>
            <a:off x="4395412" y="1935273"/>
            <a:ext cx="671979" cy="369332"/>
          </a:xfrm>
          <a:prstGeom prst="rect">
            <a:avLst/>
          </a:prstGeom>
          <a:noFill/>
        </p:spPr>
        <p:txBody>
          <a:bodyPr wrap="none" rtlCol="0">
            <a:spAutoFit/>
          </a:bodyPr>
          <a:lstStyle/>
          <a:p>
            <a:r>
              <a:rPr lang="en-US" dirty="0" smtClean="0"/>
              <a:t>false</a:t>
            </a:r>
            <a:endParaRPr lang="en-SG" dirty="0"/>
          </a:p>
        </p:txBody>
      </p:sp>
      <p:sp>
        <p:nvSpPr>
          <p:cNvPr id="20" name="TextBox 19"/>
          <p:cNvSpPr txBox="1"/>
          <p:nvPr/>
        </p:nvSpPr>
        <p:spPr>
          <a:xfrm>
            <a:off x="5135907" y="1391138"/>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init</a:t>
            </a:r>
            <a:endParaRPr lang="en-SG" dirty="0"/>
          </a:p>
        </p:txBody>
      </p:sp>
      <p:cxnSp>
        <p:nvCxnSpPr>
          <p:cNvPr id="27" name="Straight Arrow Connector 26"/>
          <p:cNvCxnSpPr>
            <a:endCxn id="20" idx="0"/>
          </p:cNvCxnSpPr>
          <p:nvPr/>
        </p:nvCxnSpPr>
        <p:spPr>
          <a:xfrm>
            <a:off x="6291687" y="1138844"/>
            <a:ext cx="12250" cy="25229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0" name="Rectangle 29"/>
          <p:cNvSpPr/>
          <p:nvPr/>
        </p:nvSpPr>
        <p:spPr>
          <a:xfrm>
            <a:off x="1130531" y="1720735"/>
            <a:ext cx="665018" cy="37407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31" name="Rectangle 30"/>
          <p:cNvSpPr/>
          <p:nvPr/>
        </p:nvSpPr>
        <p:spPr>
          <a:xfrm>
            <a:off x="1864821" y="1723506"/>
            <a:ext cx="778625" cy="37407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32" name="Rectangle 31"/>
          <p:cNvSpPr/>
          <p:nvPr/>
        </p:nvSpPr>
        <p:spPr>
          <a:xfrm>
            <a:off x="2698865" y="1717964"/>
            <a:ext cx="1199804" cy="37407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33" name="TextBox 32"/>
          <p:cNvSpPr txBox="1"/>
          <p:nvPr/>
        </p:nvSpPr>
        <p:spPr>
          <a:xfrm>
            <a:off x="1313417" y="1388229"/>
            <a:ext cx="312906" cy="369332"/>
          </a:xfrm>
          <a:prstGeom prst="rect">
            <a:avLst/>
          </a:prstGeom>
          <a:noFill/>
        </p:spPr>
        <p:txBody>
          <a:bodyPr wrap="none" rtlCol="0">
            <a:spAutoFit/>
          </a:bodyPr>
          <a:lstStyle/>
          <a:p>
            <a:r>
              <a:rPr lang="en-US" dirty="0" smtClean="0">
                <a:solidFill>
                  <a:schemeClr val="accent2"/>
                </a:solidFill>
              </a:rPr>
              <a:t>1</a:t>
            </a:r>
            <a:endParaRPr lang="en-SG" dirty="0">
              <a:solidFill>
                <a:schemeClr val="accent2"/>
              </a:solidFill>
            </a:endParaRPr>
          </a:p>
        </p:txBody>
      </p:sp>
      <p:sp>
        <p:nvSpPr>
          <p:cNvPr id="34" name="TextBox 33"/>
          <p:cNvSpPr txBox="1"/>
          <p:nvPr/>
        </p:nvSpPr>
        <p:spPr>
          <a:xfrm>
            <a:off x="2064334" y="1388229"/>
            <a:ext cx="312906" cy="369332"/>
          </a:xfrm>
          <a:prstGeom prst="rect">
            <a:avLst/>
          </a:prstGeom>
          <a:noFill/>
        </p:spPr>
        <p:txBody>
          <a:bodyPr wrap="none" rtlCol="0">
            <a:spAutoFit/>
          </a:bodyPr>
          <a:lstStyle/>
          <a:p>
            <a:r>
              <a:rPr lang="en-US" dirty="0" smtClean="0">
                <a:solidFill>
                  <a:schemeClr val="accent2"/>
                </a:solidFill>
              </a:rPr>
              <a:t>2</a:t>
            </a:r>
            <a:endParaRPr lang="en-SG" dirty="0">
              <a:solidFill>
                <a:schemeClr val="accent2"/>
              </a:solidFill>
            </a:endParaRPr>
          </a:p>
        </p:txBody>
      </p:sp>
      <p:sp>
        <p:nvSpPr>
          <p:cNvPr id="35" name="TextBox 34"/>
          <p:cNvSpPr txBox="1"/>
          <p:nvPr/>
        </p:nvSpPr>
        <p:spPr>
          <a:xfrm>
            <a:off x="3131135" y="1388229"/>
            <a:ext cx="312906" cy="369332"/>
          </a:xfrm>
          <a:prstGeom prst="rect">
            <a:avLst/>
          </a:prstGeom>
          <a:noFill/>
        </p:spPr>
        <p:txBody>
          <a:bodyPr wrap="none" rtlCol="0">
            <a:spAutoFit/>
          </a:bodyPr>
          <a:lstStyle/>
          <a:p>
            <a:r>
              <a:rPr lang="en-US" dirty="0" smtClean="0">
                <a:solidFill>
                  <a:schemeClr val="accent2"/>
                </a:solidFill>
              </a:rPr>
              <a:t>3</a:t>
            </a:r>
            <a:endParaRPr lang="en-SG" dirty="0">
              <a:solidFill>
                <a:schemeClr val="accent2"/>
              </a:solidFill>
            </a:endParaRPr>
          </a:p>
        </p:txBody>
      </p:sp>
      <p:sp>
        <p:nvSpPr>
          <p:cNvPr id="36" name="TextBox 35"/>
          <p:cNvSpPr txBox="1"/>
          <p:nvPr/>
        </p:nvSpPr>
        <p:spPr>
          <a:xfrm>
            <a:off x="5164979" y="1390998"/>
            <a:ext cx="312906" cy="369332"/>
          </a:xfrm>
          <a:prstGeom prst="rect">
            <a:avLst/>
          </a:prstGeom>
          <a:noFill/>
        </p:spPr>
        <p:txBody>
          <a:bodyPr wrap="none" rtlCol="0">
            <a:spAutoFit/>
          </a:bodyPr>
          <a:lstStyle/>
          <a:p>
            <a:r>
              <a:rPr lang="en-US" dirty="0" smtClean="0">
                <a:solidFill>
                  <a:schemeClr val="accent2"/>
                </a:solidFill>
              </a:rPr>
              <a:t>1</a:t>
            </a:r>
            <a:endParaRPr lang="en-SG" dirty="0">
              <a:solidFill>
                <a:schemeClr val="accent2"/>
              </a:solidFill>
            </a:endParaRPr>
          </a:p>
        </p:txBody>
      </p:sp>
      <p:sp>
        <p:nvSpPr>
          <p:cNvPr id="38" name="TextBox 37"/>
          <p:cNvSpPr txBox="1"/>
          <p:nvPr/>
        </p:nvSpPr>
        <p:spPr>
          <a:xfrm>
            <a:off x="5167740" y="2097580"/>
            <a:ext cx="312906" cy="369332"/>
          </a:xfrm>
          <a:prstGeom prst="rect">
            <a:avLst/>
          </a:prstGeom>
          <a:noFill/>
        </p:spPr>
        <p:txBody>
          <a:bodyPr wrap="none" rtlCol="0">
            <a:spAutoFit/>
          </a:bodyPr>
          <a:lstStyle/>
          <a:p>
            <a:r>
              <a:rPr lang="en-US" dirty="0" smtClean="0">
                <a:solidFill>
                  <a:schemeClr val="accent2"/>
                </a:solidFill>
              </a:rPr>
              <a:t>2</a:t>
            </a:r>
            <a:endParaRPr lang="en-SG" dirty="0">
              <a:solidFill>
                <a:schemeClr val="accent2"/>
              </a:solidFill>
            </a:endParaRPr>
          </a:p>
        </p:txBody>
      </p:sp>
      <p:sp>
        <p:nvSpPr>
          <p:cNvPr id="39" name="TextBox 38"/>
          <p:cNvSpPr txBox="1"/>
          <p:nvPr/>
        </p:nvSpPr>
        <p:spPr>
          <a:xfrm>
            <a:off x="5178837" y="4632964"/>
            <a:ext cx="312906" cy="369332"/>
          </a:xfrm>
          <a:prstGeom prst="rect">
            <a:avLst/>
          </a:prstGeom>
          <a:noFill/>
        </p:spPr>
        <p:txBody>
          <a:bodyPr wrap="none" rtlCol="0">
            <a:spAutoFit/>
          </a:bodyPr>
          <a:lstStyle/>
          <a:p>
            <a:r>
              <a:rPr lang="en-US" dirty="0" smtClean="0">
                <a:solidFill>
                  <a:schemeClr val="accent2"/>
                </a:solidFill>
              </a:rPr>
              <a:t>3</a:t>
            </a:r>
            <a:endParaRPr lang="en-SG" dirty="0">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for-loop</a:t>
            </a:r>
            <a:endParaRPr lang="en-SG" dirty="0"/>
          </a:p>
        </p:txBody>
      </p:sp>
      <p:sp>
        <p:nvSpPr>
          <p:cNvPr id="3" name="Content Placeholder 2"/>
          <p:cNvSpPr>
            <a:spLocks noGrp="1"/>
          </p:cNvSpPr>
          <p:nvPr>
            <p:ph idx="1"/>
          </p:nvPr>
        </p:nvSpPr>
        <p:spPr/>
        <p:txBody>
          <a:bodyPr/>
          <a:lstStyle/>
          <a:p>
            <a:pPr>
              <a:buNone/>
            </a:pPr>
            <a:r>
              <a:rPr lang="en-US" dirty="0" smtClean="0"/>
              <a:t>i</a:t>
            </a:r>
            <a:r>
              <a:rPr lang="en-US" dirty="0" smtClean="0"/>
              <a:t>nt </a:t>
            </a:r>
            <a:r>
              <a:rPr lang="en-US" dirty="0" smtClean="0"/>
              <a:t>i</a:t>
            </a:r>
            <a:r>
              <a:rPr lang="en-US" dirty="0" smtClean="0"/>
              <a:t>;</a:t>
            </a:r>
          </a:p>
          <a:p>
            <a:pPr>
              <a:buNone/>
            </a:pPr>
            <a:r>
              <a:rPr lang="en-US" dirty="0" smtClean="0"/>
              <a:t>for(</a:t>
            </a:r>
            <a:r>
              <a:rPr lang="en-US" dirty="0" err="1" smtClean="0"/>
              <a:t>i</a:t>
            </a:r>
            <a:r>
              <a:rPr lang="en-US" dirty="0" smtClean="0"/>
              <a:t> = 0; </a:t>
            </a:r>
            <a:r>
              <a:rPr lang="en-US" dirty="0" err="1" smtClean="0"/>
              <a:t>i</a:t>
            </a:r>
            <a:r>
              <a:rPr lang="en-US" dirty="0" smtClean="0"/>
              <a:t> &lt; 4; </a:t>
            </a:r>
            <a:r>
              <a:rPr lang="en-US" dirty="0" err="1" smtClean="0"/>
              <a:t>i</a:t>
            </a:r>
            <a:r>
              <a:rPr lang="en-US" dirty="0" smtClean="0"/>
              <a:t> = </a:t>
            </a:r>
            <a:r>
              <a:rPr lang="en-US" dirty="0" err="1" smtClean="0"/>
              <a:t>i</a:t>
            </a:r>
            <a:r>
              <a:rPr lang="en-US" dirty="0" smtClean="0"/>
              <a:t> + 1 ){</a:t>
            </a:r>
            <a:endParaRPr lang="en-US" dirty="0" smtClean="0"/>
          </a:p>
          <a:p>
            <a:pPr>
              <a:buNone/>
            </a:pPr>
            <a:r>
              <a:rPr lang="en-US" dirty="0" smtClean="0"/>
              <a:t>		</a:t>
            </a:r>
            <a:r>
              <a:rPr lang="en-US" dirty="0" err="1" smtClean="0"/>
              <a:t>println</a:t>
            </a:r>
            <a:r>
              <a:rPr lang="en-US" dirty="0" smtClean="0"/>
              <a:t>(</a:t>
            </a:r>
            <a:r>
              <a:rPr lang="en-US" dirty="0" err="1" smtClean="0"/>
              <a:t>i</a:t>
            </a:r>
            <a:r>
              <a:rPr lang="en-US" dirty="0" smtClean="0"/>
              <a:t>); </a:t>
            </a:r>
          </a:p>
          <a:p>
            <a:pPr>
              <a:buNone/>
            </a:pPr>
            <a:r>
              <a:rPr lang="en-US" dirty="0" smtClean="0"/>
              <a:t>}</a:t>
            </a:r>
          </a:p>
        </p:txBody>
      </p:sp>
      <p:sp>
        <p:nvSpPr>
          <p:cNvPr id="4" name="TextBox 3"/>
          <p:cNvSpPr txBox="1"/>
          <p:nvPr/>
        </p:nvSpPr>
        <p:spPr>
          <a:xfrm>
            <a:off x="5141448" y="2086637"/>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smtClean="0"/>
              <a:t>i</a:t>
            </a:r>
            <a:r>
              <a:rPr lang="en-US" dirty="0" smtClean="0"/>
              <a:t> &lt; 4 </a:t>
            </a:r>
            <a:endParaRPr lang="en-SG" dirty="0"/>
          </a:p>
        </p:txBody>
      </p:sp>
      <p:sp>
        <p:nvSpPr>
          <p:cNvPr id="5" name="TextBox 4"/>
          <p:cNvSpPr txBox="1"/>
          <p:nvPr/>
        </p:nvSpPr>
        <p:spPr>
          <a:xfrm>
            <a:off x="4729938" y="951083"/>
            <a:ext cx="453970" cy="369332"/>
          </a:xfrm>
          <a:prstGeom prst="rect">
            <a:avLst/>
          </a:prstGeom>
          <a:noFill/>
        </p:spPr>
        <p:txBody>
          <a:bodyPr wrap="none" rtlCol="0">
            <a:spAutoFit/>
          </a:bodyPr>
          <a:lstStyle/>
          <a:p>
            <a:r>
              <a:rPr lang="en-US" dirty="0" smtClean="0"/>
              <a:t>for</a:t>
            </a:r>
            <a:endParaRPr lang="en-SG" dirty="0"/>
          </a:p>
        </p:txBody>
      </p:sp>
      <p:cxnSp>
        <p:nvCxnSpPr>
          <p:cNvPr id="6" name="Straight Arrow Connector 5"/>
          <p:cNvCxnSpPr>
            <a:stCxn id="4" idx="2"/>
            <a:endCxn id="7" idx="0"/>
          </p:cNvCxnSpPr>
          <p:nvPr/>
        </p:nvCxnSpPr>
        <p:spPr>
          <a:xfrm>
            <a:off x="6309478" y="2455969"/>
            <a:ext cx="15499" cy="6696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5156947" y="3125585"/>
            <a:ext cx="2336059"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   {</a:t>
            </a:r>
            <a:br>
              <a:rPr lang="en-US" dirty="0" smtClean="0"/>
            </a:br>
            <a:r>
              <a:rPr lang="en-US" dirty="0" smtClean="0"/>
              <a:t>     statements </a:t>
            </a:r>
          </a:p>
          <a:p>
            <a:r>
              <a:rPr lang="en-US" dirty="0" smtClean="0"/>
              <a:t> </a:t>
            </a:r>
            <a:r>
              <a:rPr lang="en-US" dirty="0" smtClean="0"/>
              <a:t>  }</a:t>
            </a:r>
            <a:endParaRPr lang="en-SG" dirty="0"/>
          </a:p>
        </p:txBody>
      </p:sp>
      <p:cxnSp>
        <p:nvCxnSpPr>
          <p:cNvPr id="8" name="Straight Arrow Connector 7"/>
          <p:cNvCxnSpPr>
            <a:stCxn id="20" idx="2"/>
            <a:endCxn id="4" idx="0"/>
          </p:cNvCxnSpPr>
          <p:nvPr/>
        </p:nvCxnSpPr>
        <p:spPr>
          <a:xfrm>
            <a:off x="6303937" y="1760470"/>
            <a:ext cx="5541" cy="32616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 name="Shape 11"/>
          <p:cNvCxnSpPr>
            <a:stCxn id="4" idx="1"/>
          </p:cNvCxnSpPr>
          <p:nvPr/>
        </p:nvCxnSpPr>
        <p:spPr>
          <a:xfrm rot="10800000" flipV="1">
            <a:off x="4813070" y="2271302"/>
            <a:ext cx="328379" cy="3722173"/>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6346132" y="2555956"/>
            <a:ext cx="582211" cy="369332"/>
          </a:xfrm>
          <a:prstGeom prst="rect">
            <a:avLst/>
          </a:prstGeom>
          <a:noFill/>
        </p:spPr>
        <p:txBody>
          <a:bodyPr wrap="none" rtlCol="0">
            <a:spAutoFit/>
          </a:bodyPr>
          <a:lstStyle/>
          <a:p>
            <a:r>
              <a:rPr lang="en-US" dirty="0" smtClean="0"/>
              <a:t>true</a:t>
            </a:r>
            <a:endParaRPr lang="en-SG" dirty="0"/>
          </a:p>
        </p:txBody>
      </p:sp>
      <p:cxnSp>
        <p:nvCxnSpPr>
          <p:cNvPr id="17" name="Shape 16"/>
          <p:cNvCxnSpPr>
            <a:stCxn id="14" idx="2"/>
            <a:endCxn id="4" idx="3"/>
          </p:cNvCxnSpPr>
          <p:nvPr/>
        </p:nvCxnSpPr>
        <p:spPr>
          <a:xfrm rot="5400000" flipH="1" flipV="1">
            <a:off x="5541781" y="3058397"/>
            <a:ext cx="2722819" cy="1148632"/>
          </a:xfrm>
          <a:prstGeom prst="bentConnector4">
            <a:avLst>
              <a:gd name="adj1" fmla="val -8396"/>
              <a:gd name="adj2" fmla="val 121591"/>
            </a:avLst>
          </a:prstGeom>
          <a:ln>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795332" y="3024255"/>
            <a:ext cx="928459" cy="646331"/>
          </a:xfrm>
          <a:prstGeom prst="rect">
            <a:avLst/>
          </a:prstGeom>
          <a:noFill/>
        </p:spPr>
        <p:txBody>
          <a:bodyPr wrap="none" rtlCol="0">
            <a:spAutoFit/>
          </a:bodyPr>
          <a:lstStyle/>
          <a:p>
            <a:r>
              <a:rPr lang="en-US" dirty="0" smtClean="0"/>
              <a:t>Loop</a:t>
            </a:r>
          </a:p>
          <a:p>
            <a:r>
              <a:rPr lang="en-US" dirty="0" smtClean="0"/>
              <a:t>4 times</a:t>
            </a:r>
          </a:p>
        </p:txBody>
      </p:sp>
      <p:sp>
        <p:nvSpPr>
          <p:cNvPr id="14" name="TextBox 13"/>
          <p:cNvSpPr txBox="1"/>
          <p:nvPr/>
        </p:nvSpPr>
        <p:spPr>
          <a:xfrm>
            <a:off x="5160845" y="4624790"/>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smtClean="0"/>
              <a:t>i</a:t>
            </a:r>
            <a:r>
              <a:rPr lang="en-US" dirty="0" smtClean="0"/>
              <a:t> = </a:t>
            </a:r>
            <a:r>
              <a:rPr lang="en-US" dirty="0" err="1" smtClean="0"/>
              <a:t>i</a:t>
            </a:r>
            <a:r>
              <a:rPr lang="en-US" dirty="0" smtClean="0"/>
              <a:t> + 1;</a:t>
            </a:r>
            <a:endParaRPr lang="en-SG" dirty="0"/>
          </a:p>
        </p:txBody>
      </p:sp>
      <p:cxnSp>
        <p:nvCxnSpPr>
          <p:cNvPr id="18" name="Straight Arrow Connector 17"/>
          <p:cNvCxnSpPr>
            <a:stCxn id="7" idx="2"/>
            <a:endCxn id="14" idx="0"/>
          </p:cNvCxnSpPr>
          <p:nvPr/>
        </p:nvCxnSpPr>
        <p:spPr>
          <a:xfrm>
            <a:off x="6324977" y="4048915"/>
            <a:ext cx="3898" cy="575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9" name="TextBox 18"/>
          <p:cNvSpPr txBox="1"/>
          <p:nvPr/>
        </p:nvSpPr>
        <p:spPr>
          <a:xfrm>
            <a:off x="4395412" y="1935273"/>
            <a:ext cx="671979" cy="369332"/>
          </a:xfrm>
          <a:prstGeom prst="rect">
            <a:avLst/>
          </a:prstGeom>
          <a:noFill/>
        </p:spPr>
        <p:txBody>
          <a:bodyPr wrap="none" rtlCol="0">
            <a:spAutoFit/>
          </a:bodyPr>
          <a:lstStyle/>
          <a:p>
            <a:r>
              <a:rPr lang="en-US" dirty="0" smtClean="0"/>
              <a:t>false</a:t>
            </a:r>
            <a:endParaRPr lang="en-SG" dirty="0"/>
          </a:p>
        </p:txBody>
      </p:sp>
      <p:sp>
        <p:nvSpPr>
          <p:cNvPr id="20" name="TextBox 19"/>
          <p:cNvSpPr txBox="1"/>
          <p:nvPr/>
        </p:nvSpPr>
        <p:spPr>
          <a:xfrm>
            <a:off x="5135907" y="1391138"/>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smtClean="0"/>
              <a:t>i</a:t>
            </a:r>
            <a:r>
              <a:rPr lang="en-US" dirty="0" smtClean="0"/>
              <a:t> = 0</a:t>
            </a:r>
            <a:endParaRPr lang="en-SG" dirty="0"/>
          </a:p>
        </p:txBody>
      </p:sp>
      <p:cxnSp>
        <p:nvCxnSpPr>
          <p:cNvPr id="27" name="Straight Arrow Connector 26"/>
          <p:cNvCxnSpPr>
            <a:endCxn id="20" idx="0"/>
          </p:cNvCxnSpPr>
          <p:nvPr/>
        </p:nvCxnSpPr>
        <p:spPr>
          <a:xfrm>
            <a:off x="6291687" y="1138844"/>
            <a:ext cx="12250" cy="25229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0" name="Rectangle 29"/>
          <p:cNvSpPr/>
          <p:nvPr/>
        </p:nvSpPr>
        <p:spPr>
          <a:xfrm>
            <a:off x="1147156" y="2286019"/>
            <a:ext cx="822959" cy="374073"/>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31" name="Rectangle 30"/>
          <p:cNvSpPr/>
          <p:nvPr/>
        </p:nvSpPr>
        <p:spPr>
          <a:xfrm>
            <a:off x="2022768" y="2297103"/>
            <a:ext cx="836810" cy="374073"/>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32" name="Rectangle 31"/>
          <p:cNvSpPr/>
          <p:nvPr/>
        </p:nvSpPr>
        <p:spPr>
          <a:xfrm>
            <a:off x="2906690" y="2291561"/>
            <a:ext cx="1199804" cy="374073"/>
          </a:xfrm>
          <a:prstGeom prst="rect">
            <a:avLst/>
          </a:prstGeom>
          <a:noFill/>
          <a:ln w="9525"/>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33" name="TextBox 32"/>
          <p:cNvSpPr txBox="1"/>
          <p:nvPr/>
        </p:nvSpPr>
        <p:spPr>
          <a:xfrm>
            <a:off x="1330043" y="1953513"/>
            <a:ext cx="312906" cy="369332"/>
          </a:xfrm>
          <a:prstGeom prst="rect">
            <a:avLst/>
          </a:prstGeom>
          <a:noFill/>
          <a:ln w="9525">
            <a:noFill/>
          </a:ln>
        </p:spPr>
        <p:txBody>
          <a:bodyPr wrap="none" rtlCol="0">
            <a:spAutoFit/>
          </a:bodyPr>
          <a:lstStyle/>
          <a:p>
            <a:r>
              <a:rPr lang="en-US" dirty="0" smtClean="0">
                <a:solidFill>
                  <a:schemeClr val="accent2"/>
                </a:solidFill>
              </a:rPr>
              <a:t>1</a:t>
            </a:r>
            <a:endParaRPr lang="en-SG" dirty="0">
              <a:solidFill>
                <a:schemeClr val="accent2"/>
              </a:solidFill>
            </a:endParaRPr>
          </a:p>
        </p:txBody>
      </p:sp>
      <p:sp>
        <p:nvSpPr>
          <p:cNvPr id="34" name="TextBox 33"/>
          <p:cNvSpPr txBox="1"/>
          <p:nvPr/>
        </p:nvSpPr>
        <p:spPr>
          <a:xfrm>
            <a:off x="2222280" y="1961826"/>
            <a:ext cx="336289" cy="369332"/>
          </a:xfrm>
          <a:prstGeom prst="rect">
            <a:avLst/>
          </a:prstGeom>
          <a:noFill/>
          <a:ln w="9525">
            <a:noFill/>
          </a:ln>
        </p:spPr>
        <p:txBody>
          <a:bodyPr wrap="square" rtlCol="0">
            <a:spAutoFit/>
          </a:bodyPr>
          <a:lstStyle/>
          <a:p>
            <a:r>
              <a:rPr lang="en-US" dirty="0" smtClean="0">
                <a:solidFill>
                  <a:schemeClr val="accent2"/>
                </a:solidFill>
              </a:rPr>
              <a:t>2</a:t>
            </a:r>
            <a:endParaRPr lang="en-SG" dirty="0">
              <a:solidFill>
                <a:schemeClr val="accent2"/>
              </a:solidFill>
            </a:endParaRPr>
          </a:p>
        </p:txBody>
      </p:sp>
      <p:sp>
        <p:nvSpPr>
          <p:cNvPr id="35" name="TextBox 34"/>
          <p:cNvSpPr txBox="1"/>
          <p:nvPr/>
        </p:nvSpPr>
        <p:spPr>
          <a:xfrm>
            <a:off x="3338960" y="1961826"/>
            <a:ext cx="312906" cy="369332"/>
          </a:xfrm>
          <a:prstGeom prst="rect">
            <a:avLst/>
          </a:prstGeom>
          <a:noFill/>
          <a:ln w="9525">
            <a:noFill/>
          </a:ln>
        </p:spPr>
        <p:txBody>
          <a:bodyPr wrap="none" rtlCol="0">
            <a:spAutoFit/>
          </a:bodyPr>
          <a:lstStyle/>
          <a:p>
            <a:r>
              <a:rPr lang="en-US" dirty="0" smtClean="0">
                <a:solidFill>
                  <a:schemeClr val="accent2"/>
                </a:solidFill>
              </a:rPr>
              <a:t>3</a:t>
            </a:r>
            <a:endParaRPr lang="en-SG" dirty="0">
              <a:solidFill>
                <a:schemeClr val="accent2"/>
              </a:solidFill>
            </a:endParaRPr>
          </a:p>
        </p:txBody>
      </p:sp>
      <p:sp>
        <p:nvSpPr>
          <p:cNvPr id="36" name="TextBox 35"/>
          <p:cNvSpPr txBox="1"/>
          <p:nvPr/>
        </p:nvSpPr>
        <p:spPr>
          <a:xfrm>
            <a:off x="5164979" y="1390998"/>
            <a:ext cx="312906" cy="369332"/>
          </a:xfrm>
          <a:prstGeom prst="rect">
            <a:avLst/>
          </a:prstGeom>
          <a:noFill/>
        </p:spPr>
        <p:txBody>
          <a:bodyPr wrap="none" rtlCol="0">
            <a:spAutoFit/>
          </a:bodyPr>
          <a:lstStyle/>
          <a:p>
            <a:r>
              <a:rPr lang="en-US" dirty="0" smtClean="0">
                <a:solidFill>
                  <a:schemeClr val="accent2"/>
                </a:solidFill>
              </a:rPr>
              <a:t>1</a:t>
            </a:r>
            <a:endParaRPr lang="en-SG" dirty="0">
              <a:solidFill>
                <a:schemeClr val="accent2"/>
              </a:solidFill>
            </a:endParaRPr>
          </a:p>
        </p:txBody>
      </p:sp>
      <p:sp>
        <p:nvSpPr>
          <p:cNvPr id="38" name="TextBox 37"/>
          <p:cNvSpPr txBox="1"/>
          <p:nvPr/>
        </p:nvSpPr>
        <p:spPr>
          <a:xfrm>
            <a:off x="5167740" y="2097580"/>
            <a:ext cx="312906" cy="369332"/>
          </a:xfrm>
          <a:prstGeom prst="rect">
            <a:avLst/>
          </a:prstGeom>
          <a:noFill/>
        </p:spPr>
        <p:txBody>
          <a:bodyPr wrap="none" rtlCol="0">
            <a:spAutoFit/>
          </a:bodyPr>
          <a:lstStyle/>
          <a:p>
            <a:r>
              <a:rPr lang="en-US" dirty="0" smtClean="0">
                <a:solidFill>
                  <a:schemeClr val="accent2"/>
                </a:solidFill>
              </a:rPr>
              <a:t>2</a:t>
            </a:r>
            <a:endParaRPr lang="en-SG" dirty="0">
              <a:solidFill>
                <a:schemeClr val="accent2"/>
              </a:solidFill>
            </a:endParaRPr>
          </a:p>
        </p:txBody>
      </p:sp>
      <p:sp>
        <p:nvSpPr>
          <p:cNvPr id="39" name="TextBox 38"/>
          <p:cNvSpPr txBox="1"/>
          <p:nvPr/>
        </p:nvSpPr>
        <p:spPr>
          <a:xfrm>
            <a:off x="5178837" y="4632964"/>
            <a:ext cx="312906" cy="369332"/>
          </a:xfrm>
          <a:prstGeom prst="rect">
            <a:avLst/>
          </a:prstGeom>
          <a:noFill/>
        </p:spPr>
        <p:txBody>
          <a:bodyPr wrap="none" rtlCol="0">
            <a:spAutoFit/>
          </a:bodyPr>
          <a:lstStyle/>
          <a:p>
            <a:r>
              <a:rPr lang="en-US" dirty="0" smtClean="0">
                <a:solidFill>
                  <a:schemeClr val="accent2"/>
                </a:solidFill>
              </a:rPr>
              <a:t>3</a:t>
            </a:r>
            <a:endParaRPr lang="en-SG" dirty="0">
              <a:solidFill>
                <a:schemeClr val="accent2"/>
              </a:solidFill>
            </a:endParaRPr>
          </a:p>
        </p:txBody>
      </p:sp>
      <p:sp>
        <p:nvSpPr>
          <p:cNvPr id="28" name="Rectangle 27"/>
          <p:cNvSpPr/>
          <p:nvPr/>
        </p:nvSpPr>
        <p:spPr>
          <a:xfrm>
            <a:off x="573566" y="4145063"/>
            <a:ext cx="3998434" cy="1477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dirty="0" smtClean="0">
                <a:solidFill>
                  <a:schemeClr val="bg2"/>
                </a:solidFill>
              </a:rPr>
              <a:t>result:</a:t>
            </a:r>
            <a:br>
              <a:rPr lang="en-US" dirty="0" smtClean="0">
                <a:solidFill>
                  <a:schemeClr val="bg2"/>
                </a:solidFill>
              </a:rPr>
            </a:br>
            <a:r>
              <a:rPr lang="en-US" dirty="0" smtClean="0">
                <a:solidFill>
                  <a:schemeClr val="bg2"/>
                </a:solidFill>
              </a:rPr>
              <a:t>0</a:t>
            </a:r>
            <a:br>
              <a:rPr lang="en-US" dirty="0" smtClean="0">
                <a:solidFill>
                  <a:schemeClr val="bg2"/>
                </a:solidFill>
              </a:rPr>
            </a:br>
            <a:r>
              <a:rPr lang="en-US" dirty="0" smtClean="0">
                <a:solidFill>
                  <a:schemeClr val="bg2"/>
                </a:solidFill>
              </a:rPr>
              <a:t>1</a:t>
            </a:r>
            <a:br>
              <a:rPr lang="en-US" dirty="0" smtClean="0">
                <a:solidFill>
                  <a:schemeClr val="bg2"/>
                </a:solidFill>
              </a:rPr>
            </a:br>
            <a:r>
              <a:rPr lang="en-US" dirty="0" smtClean="0">
                <a:solidFill>
                  <a:schemeClr val="bg2"/>
                </a:solidFill>
              </a:rPr>
              <a:t>2</a:t>
            </a:r>
            <a:br>
              <a:rPr lang="en-US" dirty="0" smtClean="0">
                <a:solidFill>
                  <a:schemeClr val="bg2"/>
                </a:solidFill>
              </a:rPr>
            </a:br>
            <a:r>
              <a:rPr lang="en-US" dirty="0" smtClean="0">
                <a:solidFill>
                  <a:schemeClr val="bg2"/>
                </a:solidFill>
              </a:rPr>
              <a:t>3</a:t>
            </a:r>
            <a:endParaRPr lang="en-SG"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void</a:t>
            </a:r>
            <a:r>
              <a:rPr lang="en-US" dirty="0" smtClean="0"/>
              <a:t> setup() / </a:t>
            </a:r>
            <a:r>
              <a:rPr lang="en-US" dirty="0" smtClean="0">
                <a:solidFill>
                  <a:srgbClr val="FFC000"/>
                </a:solidFill>
              </a:rPr>
              <a:t>void</a:t>
            </a:r>
            <a:r>
              <a:rPr lang="en-US" dirty="0" smtClean="0"/>
              <a:t> draw()?</a:t>
            </a:r>
            <a:br>
              <a:rPr lang="en-US" dirty="0" smtClean="0"/>
            </a:br>
            <a:endParaRPr lang="en-SG" dirty="0"/>
          </a:p>
        </p:txBody>
      </p:sp>
      <p:sp>
        <p:nvSpPr>
          <p:cNvPr id="3" name="Content Placeholder 2"/>
          <p:cNvSpPr>
            <a:spLocks noGrp="1"/>
          </p:cNvSpPr>
          <p:nvPr>
            <p:ph idx="1"/>
          </p:nvPr>
        </p:nvSpPr>
        <p:spPr/>
        <p:txBody>
          <a:bodyPr/>
          <a:lstStyle/>
          <a:p>
            <a:pPr>
              <a:buNone/>
            </a:pPr>
            <a:endParaRPr lang="en-SG" dirty="0" smtClean="0">
              <a:solidFill>
                <a:schemeClr val="accent2"/>
              </a:solidFill>
            </a:endParaRPr>
          </a:p>
        </p:txBody>
      </p:sp>
      <p:pic>
        <p:nvPicPr>
          <p:cNvPr id="137218" name="Picture 2"/>
          <p:cNvPicPr>
            <a:picLocks noChangeAspect="1" noChangeArrowheads="1"/>
          </p:cNvPicPr>
          <p:nvPr/>
        </p:nvPicPr>
        <p:blipFill>
          <a:blip r:embed="rId3"/>
          <a:srcRect l="-1079" t="13551" r="34963" b="28546"/>
          <a:stretch>
            <a:fillRect/>
          </a:stretch>
        </p:blipFill>
        <p:spPr bwMode="auto">
          <a:xfrm>
            <a:off x="213360" y="1211580"/>
            <a:ext cx="4965178" cy="478536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void</a:t>
            </a:r>
            <a:r>
              <a:rPr lang="en-US" dirty="0" smtClean="0"/>
              <a:t> setup() / </a:t>
            </a:r>
            <a:r>
              <a:rPr lang="en-US" dirty="0" smtClean="0">
                <a:solidFill>
                  <a:srgbClr val="FFC000"/>
                </a:solidFill>
              </a:rPr>
              <a:t>void</a:t>
            </a:r>
            <a:r>
              <a:rPr lang="en-US" dirty="0" smtClean="0"/>
              <a:t> draw()?</a:t>
            </a:r>
            <a:br>
              <a:rPr lang="en-US" dirty="0" smtClean="0"/>
            </a:br>
            <a:endParaRPr lang="en-SG" dirty="0"/>
          </a:p>
        </p:txBody>
      </p:sp>
      <p:sp>
        <p:nvSpPr>
          <p:cNvPr id="3" name="Content Placeholder 2"/>
          <p:cNvSpPr>
            <a:spLocks noGrp="1"/>
          </p:cNvSpPr>
          <p:nvPr>
            <p:ph idx="1"/>
          </p:nvPr>
        </p:nvSpPr>
        <p:spPr/>
        <p:txBody>
          <a:bodyPr/>
          <a:lstStyle/>
          <a:p>
            <a:pPr>
              <a:buNone/>
            </a:pPr>
            <a:endParaRPr lang="en-SG" dirty="0" smtClean="0">
              <a:solidFill>
                <a:schemeClr val="accent2"/>
              </a:solidFill>
            </a:endParaRPr>
          </a:p>
        </p:txBody>
      </p:sp>
      <p:pic>
        <p:nvPicPr>
          <p:cNvPr id="137218" name="Picture 2"/>
          <p:cNvPicPr>
            <a:picLocks noChangeAspect="1" noChangeArrowheads="1"/>
          </p:cNvPicPr>
          <p:nvPr/>
        </p:nvPicPr>
        <p:blipFill>
          <a:blip r:embed="rId3"/>
          <a:srcRect l="-1079" t="13551" r="34963" b="28546"/>
          <a:stretch>
            <a:fillRect/>
          </a:stretch>
        </p:blipFill>
        <p:spPr bwMode="auto">
          <a:xfrm>
            <a:off x="213360" y="1211580"/>
            <a:ext cx="4965178" cy="4785360"/>
          </a:xfrm>
          <a:prstGeom prst="rect">
            <a:avLst/>
          </a:prstGeom>
          <a:noFill/>
          <a:ln w="9525">
            <a:noFill/>
            <a:miter lim="800000"/>
            <a:headEnd/>
            <a:tailEnd/>
          </a:ln>
        </p:spPr>
      </p:pic>
      <p:sp>
        <p:nvSpPr>
          <p:cNvPr id="5" name="Rectangle 4"/>
          <p:cNvSpPr/>
          <p:nvPr/>
        </p:nvSpPr>
        <p:spPr>
          <a:xfrm>
            <a:off x="365760" y="2766060"/>
            <a:ext cx="3787140" cy="365760"/>
          </a:xfrm>
          <a:prstGeom prst="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6" name="Rectangle 5"/>
          <p:cNvSpPr/>
          <p:nvPr/>
        </p:nvSpPr>
        <p:spPr>
          <a:xfrm>
            <a:off x="358140" y="3246120"/>
            <a:ext cx="3787140" cy="975360"/>
          </a:xfrm>
          <a:prstGeom prst="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7" name="Rectangle 6"/>
          <p:cNvSpPr/>
          <p:nvPr/>
        </p:nvSpPr>
        <p:spPr>
          <a:xfrm>
            <a:off x="358140" y="4358640"/>
            <a:ext cx="3787140" cy="1524000"/>
          </a:xfrm>
          <a:prstGeom prst="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8" name="TextBox 7"/>
          <p:cNvSpPr txBox="1"/>
          <p:nvPr/>
        </p:nvSpPr>
        <p:spPr>
          <a:xfrm>
            <a:off x="3794760" y="2758440"/>
            <a:ext cx="312906" cy="369332"/>
          </a:xfrm>
          <a:prstGeom prst="rect">
            <a:avLst/>
          </a:prstGeom>
          <a:noFill/>
        </p:spPr>
        <p:txBody>
          <a:bodyPr wrap="none" rtlCol="0">
            <a:spAutoFit/>
          </a:bodyPr>
          <a:lstStyle/>
          <a:p>
            <a:r>
              <a:rPr lang="en-US" dirty="0" smtClean="0">
                <a:solidFill>
                  <a:schemeClr val="accent2"/>
                </a:solidFill>
              </a:rPr>
              <a:t>1</a:t>
            </a:r>
            <a:endParaRPr lang="en-SG" dirty="0">
              <a:solidFill>
                <a:schemeClr val="accent2"/>
              </a:solidFill>
            </a:endParaRPr>
          </a:p>
        </p:txBody>
      </p:sp>
      <p:sp>
        <p:nvSpPr>
          <p:cNvPr id="9" name="TextBox 8"/>
          <p:cNvSpPr txBox="1"/>
          <p:nvPr/>
        </p:nvSpPr>
        <p:spPr>
          <a:xfrm>
            <a:off x="3802380" y="3543300"/>
            <a:ext cx="312906" cy="369332"/>
          </a:xfrm>
          <a:prstGeom prst="rect">
            <a:avLst/>
          </a:prstGeom>
          <a:noFill/>
        </p:spPr>
        <p:txBody>
          <a:bodyPr wrap="none" rtlCol="0">
            <a:spAutoFit/>
          </a:bodyPr>
          <a:lstStyle/>
          <a:p>
            <a:r>
              <a:rPr lang="en-US" dirty="0" smtClean="0">
                <a:solidFill>
                  <a:schemeClr val="accent2"/>
                </a:solidFill>
              </a:rPr>
              <a:t>2</a:t>
            </a:r>
            <a:endParaRPr lang="en-SG" dirty="0">
              <a:solidFill>
                <a:schemeClr val="accent2"/>
              </a:solidFill>
            </a:endParaRPr>
          </a:p>
        </p:txBody>
      </p:sp>
      <p:sp>
        <p:nvSpPr>
          <p:cNvPr id="10" name="TextBox 9"/>
          <p:cNvSpPr txBox="1"/>
          <p:nvPr/>
        </p:nvSpPr>
        <p:spPr>
          <a:xfrm>
            <a:off x="3802380" y="4846320"/>
            <a:ext cx="312906" cy="369332"/>
          </a:xfrm>
          <a:prstGeom prst="rect">
            <a:avLst/>
          </a:prstGeom>
          <a:noFill/>
        </p:spPr>
        <p:txBody>
          <a:bodyPr wrap="none" rtlCol="0">
            <a:spAutoFit/>
          </a:bodyPr>
          <a:lstStyle/>
          <a:p>
            <a:r>
              <a:rPr lang="en-US" dirty="0" smtClean="0">
                <a:solidFill>
                  <a:schemeClr val="accent2"/>
                </a:solidFill>
              </a:rPr>
              <a:t>3</a:t>
            </a:r>
            <a:endParaRPr lang="en-SG" dirty="0">
              <a:solidFill>
                <a:schemeClr val="accent2"/>
              </a:solidFill>
            </a:endParaRPr>
          </a:p>
        </p:txBody>
      </p:sp>
      <p:sp>
        <p:nvSpPr>
          <p:cNvPr id="11" name="TextBox 10"/>
          <p:cNvSpPr txBox="1"/>
          <p:nvPr/>
        </p:nvSpPr>
        <p:spPr>
          <a:xfrm>
            <a:off x="5507208" y="2399057"/>
            <a:ext cx="2336059" cy="369332"/>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Program Start</a:t>
            </a:r>
            <a:endParaRPr lang="en-SG" dirty="0"/>
          </a:p>
        </p:txBody>
      </p:sp>
      <p:pic>
        <p:nvPicPr>
          <p:cNvPr id="137219" name="Picture 3"/>
          <p:cNvPicPr>
            <a:picLocks noChangeAspect="1" noChangeArrowheads="1"/>
          </p:cNvPicPr>
          <p:nvPr/>
        </p:nvPicPr>
        <p:blipFill>
          <a:blip r:embed="rId4"/>
          <a:srcRect t="10755" r="90600" b="83358"/>
          <a:stretch>
            <a:fillRect/>
          </a:stretch>
        </p:blipFill>
        <p:spPr bwMode="auto">
          <a:xfrm>
            <a:off x="7452360" y="2438400"/>
            <a:ext cx="358140" cy="297180"/>
          </a:xfrm>
          <a:prstGeom prst="rect">
            <a:avLst/>
          </a:prstGeom>
          <a:noFill/>
          <a:ln w="9525">
            <a:noFill/>
            <a:miter lim="800000"/>
            <a:headEnd/>
            <a:tailEnd/>
          </a:ln>
        </p:spPr>
      </p:pic>
      <p:sp>
        <p:nvSpPr>
          <p:cNvPr id="13" name="TextBox 12"/>
          <p:cNvSpPr txBox="1"/>
          <p:nvPr/>
        </p:nvSpPr>
        <p:spPr>
          <a:xfrm>
            <a:off x="5507208" y="3199157"/>
            <a:ext cx="2336059" cy="307777"/>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t> Initialize Global Variables</a:t>
            </a:r>
            <a:endParaRPr lang="en-SG" sz="1400" dirty="0"/>
          </a:p>
        </p:txBody>
      </p:sp>
      <p:cxnSp>
        <p:nvCxnSpPr>
          <p:cNvPr id="15" name="Straight Arrow Connector 14"/>
          <p:cNvCxnSpPr/>
          <p:nvPr/>
        </p:nvCxnSpPr>
        <p:spPr>
          <a:xfrm>
            <a:off x="6675237" y="2768389"/>
            <a:ext cx="0" cy="430768"/>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07208" y="4022117"/>
            <a:ext cx="2336059" cy="523220"/>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t>setup() function</a:t>
            </a:r>
          </a:p>
          <a:p>
            <a:pPr algn="ctr"/>
            <a:r>
              <a:rPr lang="en-US" sz="1400" dirty="0" smtClean="0"/>
              <a:t>(run once)</a:t>
            </a:r>
            <a:endParaRPr lang="en-SG" sz="1400" dirty="0"/>
          </a:p>
        </p:txBody>
      </p:sp>
      <p:cxnSp>
        <p:nvCxnSpPr>
          <p:cNvPr id="18" name="Straight Arrow Connector 17"/>
          <p:cNvCxnSpPr/>
          <p:nvPr/>
        </p:nvCxnSpPr>
        <p:spPr>
          <a:xfrm flipH="1">
            <a:off x="6675237" y="3528060"/>
            <a:ext cx="7503" cy="49405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507208" y="5027957"/>
            <a:ext cx="2336059" cy="738664"/>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t>draw() function</a:t>
            </a:r>
          </a:p>
          <a:p>
            <a:pPr algn="ctr"/>
            <a:r>
              <a:rPr lang="en-US" sz="1400" dirty="0" smtClean="0"/>
              <a:t>(loop forever until the program stops.)</a:t>
            </a:r>
            <a:endParaRPr lang="en-SG" sz="1400" dirty="0"/>
          </a:p>
        </p:txBody>
      </p:sp>
      <p:cxnSp>
        <p:nvCxnSpPr>
          <p:cNvPr id="21" name="Straight Arrow Connector 20"/>
          <p:cNvCxnSpPr/>
          <p:nvPr/>
        </p:nvCxnSpPr>
        <p:spPr>
          <a:xfrm>
            <a:off x="6675237" y="4545337"/>
            <a:ext cx="0" cy="48262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463540" y="3177540"/>
            <a:ext cx="312906" cy="369332"/>
          </a:xfrm>
          <a:prstGeom prst="rect">
            <a:avLst/>
          </a:prstGeom>
          <a:noFill/>
        </p:spPr>
        <p:txBody>
          <a:bodyPr wrap="none" rtlCol="0">
            <a:spAutoFit/>
          </a:bodyPr>
          <a:lstStyle/>
          <a:p>
            <a:r>
              <a:rPr lang="en-US" dirty="0" smtClean="0">
                <a:solidFill>
                  <a:schemeClr val="accent2"/>
                </a:solidFill>
              </a:rPr>
              <a:t>1</a:t>
            </a:r>
            <a:endParaRPr lang="en-SG" dirty="0">
              <a:solidFill>
                <a:schemeClr val="accent2"/>
              </a:solidFill>
            </a:endParaRPr>
          </a:p>
        </p:txBody>
      </p:sp>
      <p:sp>
        <p:nvSpPr>
          <p:cNvPr id="23" name="TextBox 22"/>
          <p:cNvSpPr txBox="1"/>
          <p:nvPr/>
        </p:nvSpPr>
        <p:spPr>
          <a:xfrm>
            <a:off x="5486400" y="4114800"/>
            <a:ext cx="312906" cy="369332"/>
          </a:xfrm>
          <a:prstGeom prst="rect">
            <a:avLst/>
          </a:prstGeom>
          <a:noFill/>
        </p:spPr>
        <p:txBody>
          <a:bodyPr wrap="none" rtlCol="0">
            <a:spAutoFit/>
          </a:bodyPr>
          <a:lstStyle/>
          <a:p>
            <a:r>
              <a:rPr lang="en-US" dirty="0" smtClean="0">
                <a:solidFill>
                  <a:schemeClr val="accent2"/>
                </a:solidFill>
              </a:rPr>
              <a:t>2</a:t>
            </a:r>
            <a:endParaRPr lang="en-SG" dirty="0">
              <a:solidFill>
                <a:schemeClr val="accent2"/>
              </a:solidFill>
            </a:endParaRPr>
          </a:p>
        </p:txBody>
      </p:sp>
      <p:sp>
        <p:nvSpPr>
          <p:cNvPr id="24" name="TextBox 23"/>
          <p:cNvSpPr txBox="1"/>
          <p:nvPr/>
        </p:nvSpPr>
        <p:spPr>
          <a:xfrm>
            <a:off x="5471160" y="5219700"/>
            <a:ext cx="312906" cy="369332"/>
          </a:xfrm>
          <a:prstGeom prst="rect">
            <a:avLst/>
          </a:prstGeom>
          <a:noFill/>
        </p:spPr>
        <p:txBody>
          <a:bodyPr wrap="none" rtlCol="0">
            <a:spAutoFit/>
          </a:bodyPr>
          <a:lstStyle/>
          <a:p>
            <a:r>
              <a:rPr lang="en-US" dirty="0" smtClean="0">
                <a:solidFill>
                  <a:schemeClr val="accent2"/>
                </a:solidFill>
              </a:rPr>
              <a:t>3</a:t>
            </a:r>
            <a:endParaRPr lang="en-SG" dirty="0">
              <a:solidFill>
                <a:schemeClr val="accent2"/>
              </a:solidFill>
            </a:endParaRPr>
          </a:p>
        </p:txBody>
      </p:sp>
      <p:cxnSp>
        <p:nvCxnSpPr>
          <p:cNvPr id="27" name="Shape 26"/>
          <p:cNvCxnSpPr>
            <a:stCxn id="19" idx="2"/>
            <a:endCxn id="30" idx="3"/>
          </p:cNvCxnSpPr>
          <p:nvPr/>
        </p:nvCxnSpPr>
        <p:spPr>
          <a:xfrm rot="5400000" flipH="1" flipV="1">
            <a:off x="6184548" y="5230330"/>
            <a:ext cx="1026981" cy="45602"/>
          </a:xfrm>
          <a:prstGeom prst="bentConnector4">
            <a:avLst>
              <a:gd name="adj1" fmla="val -31905"/>
              <a:gd name="adj2" fmla="val 3062649"/>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621780" y="4686300"/>
            <a:ext cx="99060" cy="10668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Review:Week01</a:t>
            </a:r>
            <a:endParaRPr lang="en-SG" dirty="0"/>
          </a:p>
        </p:txBody>
      </p:sp>
      <p:sp>
        <p:nvSpPr>
          <p:cNvPr id="3" name="Content Placeholder 2"/>
          <p:cNvSpPr>
            <a:spLocks noGrp="1"/>
          </p:cNvSpPr>
          <p:nvPr>
            <p:ph idx="1"/>
          </p:nvPr>
        </p:nvSpPr>
        <p:spPr/>
        <p:txBody>
          <a:bodyPr/>
          <a:lstStyle/>
          <a:p>
            <a:pPr lvl="0"/>
            <a:r>
              <a:rPr lang="en-US" b="1" baseline="0" dirty="0" smtClean="0"/>
              <a:t>Design with Parameter / Algorith</a:t>
            </a:r>
            <a:r>
              <a:rPr lang="en-US" b="1" dirty="0" smtClean="0"/>
              <a:t>m</a:t>
            </a:r>
            <a:r>
              <a:rPr lang="en-US" b="1" baseline="0" dirty="0" smtClean="0"/>
              <a:t> </a:t>
            </a:r>
          </a:p>
          <a:p>
            <a:pPr lvl="1"/>
            <a:r>
              <a:rPr lang="en-US" baseline="0" dirty="0" smtClean="0"/>
              <a:t>Constant / Variables</a:t>
            </a:r>
            <a:br>
              <a:rPr lang="en-US" baseline="0" dirty="0" smtClean="0"/>
            </a:br>
            <a:r>
              <a:rPr lang="en-US" baseline="0" dirty="0" smtClean="0"/>
              <a:t>  (</a:t>
            </a:r>
            <a:r>
              <a:rPr lang="en-US" baseline="0" dirty="0" err="1" smtClean="0"/>
              <a:t>int</a:t>
            </a:r>
            <a:r>
              <a:rPr lang="en-US" baseline="0" dirty="0" smtClean="0"/>
              <a:t>, float, char, string)</a:t>
            </a:r>
          </a:p>
          <a:p>
            <a:pPr lvl="1"/>
            <a:r>
              <a:rPr lang="en-US" baseline="0" dirty="0" smtClean="0"/>
              <a:t>Loop</a:t>
            </a:r>
            <a:r>
              <a:rPr lang="en-US" dirty="0" smtClean="0"/>
              <a:t>  </a:t>
            </a:r>
            <a:br>
              <a:rPr lang="en-US" dirty="0" smtClean="0"/>
            </a:br>
            <a:r>
              <a:rPr lang="en-US" dirty="0" smtClean="0"/>
              <a:t>  (for, while)</a:t>
            </a:r>
            <a:endParaRPr lang="en-US" baseline="0" dirty="0" smtClean="0"/>
          </a:p>
          <a:p>
            <a:pPr lvl="1"/>
            <a:r>
              <a:rPr lang="en-US" baseline="0" dirty="0" smtClean="0"/>
              <a:t>Conditionals </a:t>
            </a:r>
            <a:br>
              <a:rPr lang="en-US" baseline="0" dirty="0" smtClean="0"/>
            </a:br>
            <a:r>
              <a:rPr lang="en-US" baseline="0" dirty="0" smtClean="0"/>
              <a:t>  (</a:t>
            </a:r>
            <a:r>
              <a:rPr lang="en-US" baseline="0" dirty="0" smtClean="0"/>
              <a:t>if-else</a:t>
            </a:r>
            <a:r>
              <a:rPr lang="en-US" baseline="0" dirty="0" smtClean="0"/>
              <a:t>, </a:t>
            </a:r>
            <a:r>
              <a:rPr lang="en-US" baseline="0" dirty="0" smtClean="0"/>
              <a:t>switch-case)</a:t>
            </a:r>
            <a:endParaRPr lang="en-US" baseline="0" dirty="0" smtClean="0"/>
          </a:p>
          <a:p>
            <a:pPr lvl="1"/>
            <a:r>
              <a:rPr lang="en-US" baseline="0" dirty="0" smtClean="0"/>
              <a:t>Function </a:t>
            </a:r>
          </a:p>
          <a:p>
            <a:pPr lvl="1">
              <a:buNone/>
            </a:pPr>
            <a:r>
              <a:rPr lang="en-US" dirty="0" smtClean="0"/>
              <a:t>	 (size(100,100);  </a:t>
            </a:r>
            <a:r>
              <a:rPr lang="en-US" dirty="0" err="1" smtClean="0"/>
              <a:t>rect</a:t>
            </a:r>
            <a:r>
              <a:rPr lang="en-US" dirty="0" smtClean="0"/>
              <a:t>(10,10,20,20); )</a:t>
            </a:r>
            <a:endParaRPr lang="en-SG"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v</a:t>
            </a:r>
            <a:r>
              <a:rPr lang="en-US" dirty="0" smtClean="0">
                <a:solidFill>
                  <a:srgbClr val="FFC000"/>
                </a:solidFill>
              </a:rPr>
              <a:t>oid?</a:t>
            </a:r>
            <a:endParaRPr lang="en-SG" dirty="0">
              <a:solidFill>
                <a:srgbClr val="FFC000"/>
              </a:solidFill>
            </a:endParaRPr>
          </a:p>
        </p:txBody>
      </p:sp>
      <p:sp>
        <p:nvSpPr>
          <p:cNvPr id="3" name="Content Placeholder 2"/>
          <p:cNvSpPr>
            <a:spLocks noGrp="1"/>
          </p:cNvSpPr>
          <p:nvPr>
            <p:ph idx="1"/>
          </p:nvPr>
        </p:nvSpPr>
        <p:spPr/>
        <p:txBody>
          <a:bodyPr/>
          <a:lstStyle/>
          <a:p>
            <a:pPr>
              <a:buNone/>
            </a:pPr>
            <a:r>
              <a:rPr lang="en-US" sz="5400" dirty="0" smtClean="0">
                <a:solidFill>
                  <a:srgbClr val="FFC000"/>
                </a:solidFill>
              </a:rPr>
              <a:t>void </a:t>
            </a:r>
            <a:r>
              <a:rPr lang="en-US" sz="5400" dirty="0" smtClean="0"/>
              <a:t>setup(){</a:t>
            </a:r>
            <a:r>
              <a:rPr lang="en-US" sz="6600" dirty="0" smtClean="0"/>
              <a:t>    </a:t>
            </a:r>
            <a:r>
              <a:rPr lang="en-US" sz="5400" dirty="0" smtClean="0"/>
              <a:t>size(400,400);</a:t>
            </a:r>
            <a:br>
              <a:rPr lang="en-US" sz="5400" dirty="0" smtClean="0"/>
            </a:br>
            <a:r>
              <a:rPr lang="en-US" sz="5400" dirty="0" smtClean="0"/>
              <a:t>  int </a:t>
            </a:r>
            <a:r>
              <a:rPr lang="en-US" sz="5400" dirty="0" err="1" smtClean="0"/>
              <a:t>i</a:t>
            </a:r>
            <a:r>
              <a:rPr lang="en-US" sz="5400" dirty="0" smtClean="0"/>
              <a:t> = 10</a:t>
            </a:r>
            <a:r>
              <a:rPr lang="en-US" sz="5400" dirty="0" smtClean="0"/>
              <a:t>;</a:t>
            </a:r>
          </a:p>
          <a:p>
            <a:pPr>
              <a:buNone/>
            </a:pPr>
            <a:r>
              <a:rPr lang="en-US" sz="5400" dirty="0" smtClean="0"/>
              <a:t>}  </a:t>
            </a:r>
            <a:endParaRPr lang="en-SG" sz="5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v</a:t>
            </a:r>
            <a:r>
              <a:rPr lang="en-US" dirty="0" smtClean="0">
                <a:solidFill>
                  <a:srgbClr val="FFC000"/>
                </a:solidFill>
              </a:rPr>
              <a:t>oid: </a:t>
            </a:r>
            <a:r>
              <a:rPr lang="en-US" dirty="0" smtClean="0"/>
              <a:t>return</a:t>
            </a:r>
            <a:r>
              <a:rPr lang="en-US" dirty="0" smtClean="0">
                <a:solidFill>
                  <a:srgbClr val="FFC000"/>
                </a:solidFill>
              </a:rPr>
              <a:t> nothing. </a:t>
            </a:r>
            <a:endParaRPr lang="en-SG" dirty="0">
              <a:solidFill>
                <a:srgbClr val="FFC000"/>
              </a:solidFill>
            </a:endParaRPr>
          </a:p>
        </p:txBody>
      </p:sp>
      <p:sp>
        <p:nvSpPr>
          <p:cNvPr id="3" name="Content Placeholder 2"/>
          <p:cNvSpPr>
            <a:spLocks noGrp="1"/>
          </p:cNvSpPr>
          <p:nvPr>
            <p:ph idx="1"/>
          </p:nvPr>
        </p:nvSpPr>
        <p:spPr>
          <a:xfrm>
            <a:off x="457200" y="1600200"/>
            <a:ext cx="4114800" cy="4525963"/>
          </a:xfrm>
        </p:spPr>
        <p:txBody>
          <a:bodyPr/>
          <a:lstStyle/>
          <a:p>
            <a:pPr>
              <a:buNone/>
            </a:pPr>
            <a:r>
              <a:rPr lang="en-US" sz="5400" dirty="0" smtClean="0">
                <a:solidFill>
                  <a:srgbClr val="FFC000"/>
                </a:solidFill>
              </a:rPr>
              <a:t>void </a:t>
            </a:r>
            <a:r>
              <a:rPr lang="en-US" sz="5400" dirty="0" smtClean="0"/>
              <a:t>setup(  ){</a:t>
            </a:r>
          </a:p>
          <a:p>
            <a:pPr>
              <a:buNone/>
            </a:pPr>
            <a:r>
              <a:rPr lang="en-US" sz="5400" dirty="0" smtClean="0"/>
              <a:t>    </a:t>
            </a:r>
            <a:r>
              <a:rPr lang="en-US" sz="4400" dirty="0" smtClean="0"/>
              <a:t>size(400,400);</a:t>
            </a:r>
            <a:br>
              <a:rPr lang="en-US" sz="4400" dirty="0" smtClean="0"/>
            </a:br>
            <a:r>
              <a:rPr lang="en-US" sz="4400" dirty="0" smtClean="0"/>
              <a:t>  int </a:t>
            </a:r>
            <a:r>
              <a:rPr lang="en-US" sz="4400" dirty="0" err="1" smtClean="0"/>
              <a:t>i</a:t>
            </a:r>
            <a:r>
              <a:rPr lang="en-US" sz="4400" dirty="0" smtClean="0"/>
              <a:t> = 10;</a:t>
            </a:r>
            <a:endParaRPr lang="en-US" sz="4400" dirty="0" smtClean="0"/>
          </a:p>
          <a:p>
            <a:pPr>
              <a:buNone/>
            </a:pPr>
            <a:r>
              <a:rPr lang="en-US" sz="5400" dirty="0" smtClean="0"/>
              <a:t>}  </a:t>
            </a:r>
            <a:endParaRPr lang="en-SG" sz="5400" dirty="0"/>
          </a:p>
        </p:txBody>
      </p:sp>
      <p:sp>
        <p:nvSpPr>
          <p:cNvPr id="5" name="TextBox 4"/>
          <p:cNvSpPr txBox="1"/>
          <p:nvPr/>
        </p:nvSpPr>
        <p:spPr>
          <a:xfrm>
            <a:off x="396240" y="1303020"/>
            <a:ext cx="1402948" cy="369332"/>
          </a:xfrm>
          <a:prstGeom prst="rect">
            <a:avLst/>
          </a:prstGeom>
          <a:noFill/>
        </p:spPr>
        <p:txBody>
          <a:bodyPr wrap="none" rtlCol="0">
            <a:spAutoFit/>
          </a:bodyPr>
          <a:lstStyle/>
          <a:p>
            <a:r>
              <a:rPr lang="en-US" dirty="0" smtClean="0">
                <a:solidFill>
                  <a:schemeClr val="accent2"/>
                </a:solidFill>
              </a:rPr>
              <a:t>r</a:t>
            </a:r>
            <a:r>
              <a:rPr lang="en-US" dirty="0" smtClean="0">
                <a:solidFill>
                  <a:schemeClr val="accent2"/>
                </a:solidFill>
              </a:rPr>
              <a:t>eturn value</a:t>
            </a:r>
            <a:endParaRPr lang="en-SG" dirty="0">
              <a:solidFill>
                <a:schemeClr val="accent2"/>
              </a:solidFill>
            </a:endParaRPr>
          </a:p>
        </p:txBody>
      </p:sp>
      <p:sp>
        <p:nvSpPr>
          <p:cNvPr id="6" name="Left Brace 5"/>
          <p:cNvSpPr/>
          <p:nvPr/>
        </p:nvSpPr>
        <p:spPr>
          <a:xfrm rot="5400000">
            <a:off x="1009821" y="1025061"/>
            <a:ext cx="228962" cy="1378516"/>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
        <p:nvSpPr>
          <p:cNvPr id="7" name="TextBox 6"/>
          <p:cNvSpPr txBox="1"/>
          <p:nvPr/>
        </p:nvSpPr>
        <p:spPr>
          <a:xfrm>
            <a:off x="1897380" y="1310640"/>
            <a:ext cx="1633781" cy="369332"/>
          </a:xfrm>
          <a:prstGeom prst="rect">
            <a:avLst/>
          </a:prstGeom>
          <a:noFill/>
        </p:spPr>
        <p:txBody>
          <a:bodyPr wrap="none" rtlCol="0">
            <a:spAutoFit/>
          </a:bodyPr>
          <a:lstStyle/>
          <a:p>
            <a:r>
              <a:rPr lang="en-US" dirty="0" smtClean="0">
                <a:solidFill>
                  <a:schemeClr val="accent2"/>
                </a:solidFill>
              </a:rPr>
              <a:t>f</a:t>
            </a:r>
            <a:r>
              <a:rPr lang="en-US" dirty="0" smtClean="0">
                <a:solidFill>
                  <a:schemeClr val="accent2"/>
                </a:solidFill>
              </a:rPr>
              <a:t>unction name</a:t>
            </a:r>
            <a:endParaRPr lang="en-SG" dirty="0">
              <a:solidFill>
                <a:schemeClr val="accent2"/>
              </a:solidFill>
            </a:endParaRPr>
          </a:p>
        </p:txBody>
      </p:sp>
      <p:sp>
        <p:nvSpPr>
          <p:cNvPr id="8" name="Left Brace 7"/>
          <p:cNvSpPr/>
          <p:nvPr/>
        </p:nvSpPr>
        <p:spPr>
          <a:xfrm rot="5400000">
            <a:off x="2510961" y="1032681"/>
            <a:ext cx="228962" cy="1378516"/>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
        <p:nvSpPr>
          <p:cNvPr id="9" name="TextBox 8"/>
          <p:cNvSpPr txBox="1"/>
          <p:nvPr/>
        </p:nvSpPr>
        <p:spPr>
          <a:xfrm>
            <a:off x="4876800" y="3192780"/>
            <a:ext cx="1595309" cy="369332"/>
          </a:xfrm>
          <a:prstGeom prst="rect">
            <a:avLst/>
          </a:prstGeom>
          <a:noFill/>
        </p:spPr>
        <p:txBody>
          <a:bodyPr wrap="none" rtlCol="0">
            <a:spAutoFit/>
          </a:bodyPr>
          <a:lstStyle/>
          <a:p>
            <a:r>
              <a:rPr lang="en-US" dirty="0" smtClean="0">
                <a:solidFill>
                  <a:schemeClr val="accent2"/>
                </a:solidFill>
              </a:rPr>
              <a:t>f</a:t>
            </a:r>
            <a:r>
              <a:rPr lang="en-US" dirty="0" smtClean="0">
                <a:solidFill>
                  <a:schemeClr val="accent2"/>
                </a:solidFill>
              </a:rPr>
              <a:t>unction</a:t>
            </a:r>
            <a:r>
              <a:rPr lang="en-US" dirty="0" smtClean="0"/>
              <a:t> </a:t>
            </a:r>
            <a:r>
              <a:rPr lang="en-US" dirty="0" smtClean="0">
                <a:solidFill>
                  <a:schemeClr val="accent2"/>
                </a:solidFill>
              </a:rPr>
              <a:t>block</a:t>
            </a:r>
            <a:endParaRPr lang="en-SG" dirty="0">
              <a:solidFill>
                <a:schemeClr val="accent2"/>
              </a:solidFill>
            </a:endParaRPr>
          </a:p>
        </p:txBody>
      </p:sp>
      <p:sp>
        <p:nvSpPr>
          <p:cNvPr id="10" name="Left Brace 9"/>
          <p:cNvSpPr/>
          <p:nvPr/>
        </p:nvSpPr>
        <p:spPr>
          <a:xfrm rot="10800000">
            <a:off x="4572000" y="2503340"/>
            <a:ext cx="236220" cy="1862919"/>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
        <p:nvSpPr>
          <p:cNvPr id="11" name="Rectangle 10"/>
          <p:cNvSpPr/>
          <p:nvPr/>
        </p:nvSpPr>
        <p:spPr>
          <a:xfrm>
            <a:off x="594360" y="2499360"/>
            <a:ext cx="3832860" cy="1866900"/>
          </a:xfrm>
          <a:prstGeom prst="rect">
            <a:avLst/>
          </a:prstGeom>
          <a:solidFill>
            <a:schemeClr val="accent2">
              <a:alpha val="2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Creating a function. </a:t>
            </a:r>
            <a:endParaRPr lang="en-SG" dirty="0">
              <a:solidFill>
                <a:srgbClr val="FFC000"/>
              </a:solidFill>
            </a:endParaRPr>
          </a:p>
        </p:txBody>
      </p:sp>
      <p:sp>
        <p:nvSpPr>
          <p:cNvPr id="3" name="Content Placeholder 2"/>
          <p:cNvSpPr>
            <a:spLocks noGrp="1"/>
          </p:cNvSpPr>
          <p:nvPr>
            <p:ph idx="1"/>
          </p:nvPr>
        </p:nvSpPr>
        <p:spPr>
          <a:xfrm>
            <a:off x="457200" y="1600200"/>
            <a:ext cx="7239000" cy="4525963"/>
          </a:xfrm>
          <a:ln>
            <a:noFill/>
          </a:ln>
        </p:spPr>
        <p:txBody>
          <a:bodyPr/>
          <a:lstStyle/>
          <a:p>
            <a:pPr>
              <a:buNone/>
            </a:pPr>
            <a:r>
              <a:rPr lang="en-US" sz="5400" dirty="0" smtClean="0">
                <a:solidFill>
                  <a:srgbClr val="FFC000"/>
                </a:solidFill>
              </a:rPr>
              <a:t>int    </a:t>
            </a:r>
            <a:r>
              <a:rPr lang="en-US" sz="5400" dirty="0" err="1" smtClean="0"/>
              <a:t>aplusb</a:t>
            </a:r>
            <a:r>
              <a:rPr lang="en-US" sz="5400" dirty="0" smtClean="0"/>
              <a:t>(int A, int B){</a:t>
            </a:r>
          </a:p>
          <a:p>
            <a:pPr>
              <a:buNone/>
            </a:pPr>
            <a:r>
              <a:rPr lang="en-US" sz="5400" dirty="0" smtClean="0"/>
              <a:t>    int r;</a:t>
            </a:r>
          </a:p>
          <a:p>
            <a:pPr>
              <a:buNone/>
            </a:pPr>
            <a:r>
              <a:rPr lang="en-US" sz="5400" dirty="0" smtClean="0"/>
              <a:t> </a:t>
            </a:r>
            <a:r>
              <a:rPr lang="en-US" sz="5400" dirty="0" smtClean="0"/>
              <a:t>   r = A + B;</a:t>
            </a:r>
          </a:p>
          <a:p>
            <a:pPr>
              <a:buNone/>
            </a:pPr>
            <a:r>
              <a:rPr lang="en-US" sz="5400" dirty="0" smtClean="0"/>
              <a:t>	 </a:t>
            </a:r>
            <a:r>
              <a:rPr lang="en-US" sz="5400" dirty="0" smtClean="0"/>
              <a:t> </a:t>
            </a:r>
            <a:r>
              <a:rPr lang="en-US" sz="5400" dirty="0" smtClean="0">
                <a:solidFill>
                  <a:srgbClr val="FFC000"/>
                </a:solidFill>
              </a:rPr>
              <a:t>return</a:t>
            </a:r>
            <a:r>
              <a:rPr lang="en-US" sz="5400" dirty="0" smtClean="0"/>
              <a:t> r;</a:t>
            </a:r>
            <a:br>
              <a:rPr lang="en-US" sz="5400" dirty="0" smtClean="0"/>
            </a:br>
            <a:r>
              <a:rPr lang="en-US" sz="5400" dirty="0" smtClean="0"/>
              <a:t>}  </a:t>
            </a:r>
          </a:p>
        </p:txBody>
      </p:sp>
      <p:sp>
        <p:nvSpPr>
          <p:cNvPr id="5" name="TextBox 4"/>
          <p:cNvSpPr txBox="1"/>
          <p:nvPr/>
        </p:nvSpPr>
        <p:spPr>
          <a:xfrm>
            <a:off x="396240" y="1221543"/>
            <a:ext cx="1402948" cy="369332"/>
          </a:xfrm>
          <a:prstGeom prst="rect">
            <a:avLst/>
          </a:prstGeom>
          <a:noFill/>
        </p:spPr>
        <p:txBody>
          <a:bodyPr wrap="none" rtlCol="0">
            <a:spAutoFit/>
          </a:bodyPr>
          <a:lstStyle/>
          <a:p>
            <a:r>
              <a:rPr lang="en-US" dirty="0" smtClean="0">
                <a:solidFill>
                  <a:schemeClr val="accent2"/>
                </a:solidFill>
              </a:rPr>
              <a:t>r</a:t>
            </a:r>
            <a:r>
              <a:rPr lang="en-US" dirty="0" smtClean="0">
                <a:solidFill>
                  <a:schemeClr val="accent2"/>
                </a:solidFill>
              </a:rPr>
              <a:t>eturn value</a:t>
            </a:r>
            <a:endParaRPr lang="en-SG" dirty="0">
              <a:solidFill>
                <a:schemeClr val="accent2"/>
              </a:solidFill>
            </a:endParaRPr>
          </a:p>
        </p:txBody>
      </p:sp>
      <p:sp>
        <p:nvSpPr>
          <p:cNvPr id="6" name="Left Brace 5"/>
          <p:cNvSpPr/>
          <p:nvPr/>
        </p:nvSpPr>
        <p:spPr>
          <a:xfrm rot="5400000">
            <a:off x="1009821" y="943584"/>
            <a:ext cx="228962" cy="1378516"/>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
        <p:nvSpPr>
          <p:cNvPr id="7" name="TextBox 6"/>
          <p:cNvSpPr txBox="1"/>
          <p:nvPr/>
        </p:nvSpPr>
        <p:spPr>
          <a:xfrm>
            <a:off x="1965960" y="1202004"/>
            <a:ext cx="1633781" cy="369332"/>
          </a:xfrm>
          <a:prstGeom prst="rect">
            <a:avLst/>
          </a:prstGeom>
          <a:noFill/>
        </p:spPr>
        <p:txBody>
          <a:bodyPr wrap="none" rtlCol="0">
            <a:spAutoFit/>
          </a:bodyPr>
          <a:lstStyle/>
          <a:p>
            <a:r>
              <a:rPr lang="en-US" dirty="0" smtClean="0">
                <a:solidFill>
                  <a:schemeClr val="accent2"/>
                </a:solidFill>
              </a:rPr>
              <a:t>f</a:t>
            </a:r>
            <a:r>
              <a:rPr lang="en-US" dirty="0" smtClean="0">
                <a:solidFill>
                  <a:schemeClr val="accent2"/>
                </a:solidFill>
              </a:rPr>
              <a:t>unction name</a:t>
            </a:r>
            <a:endParaRPr lang="en-SG" dirty="0">
              <a:solidFill>
                <a:schemeClr val="accent2"/>
              </a:solidFill>
            </a:endParaRPr>
          </a:p>
        </p:txBody>
      </p:sp>
      <p:sp>
        <p:nvSpPr>
          <p:cNvPr id="8" name="Left Brace 7"/>
          <p:cNvSpPr/>
          <p:nvPr/>
        </p:nvSpPr>
        <p:spPr>
          <a:xfrm rot="5400000">
            <a:off x="2724321" y="710685"/>
            <a:ext cx="228962" cy="1805236"/>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
        <p:nvSpPr>
          <p:cNvPr id="9" name="TextBox 8"/>
          <p:cNvSpPr txBox="1"/>
          <p:nvPr/>
        </p:nvSpPr>
        <p:spPr>
          <a:xfrm>
            <a:off x="7548691" y="3905237"/>
            <a:ext cx="1595309" cy="369332"/>
          </a:xfrm>
          <a:prstGeom prst="rect">
            <a:avLst/>
          </a:prstGeom>
          <a:noFill/>
        </p:spPr>
        <p:txBody>
          <a:bodyPr wrap="square" rtlCol="0">
            <a:spAutoFit/>
          </a:bodyPr>
          <a:lstStyle/>
          <a:p>
            <a:r>
              <a:rPr lang="en-US" dirty="0" smtClean="0">
                <a:solidFill>
                  <a:schemeClr val="accent2"/>
                </a:solidFill>
              </a:rPr>
              <a:t>f</a:t>
            </a:r>
            <a:r>
              <a:rPr lang="en-US" dirty="0" smtClean="0">
                <a:solidFill>
                  <a:schemeClr val="accent2"/>
                </a:solidFill>
              </a:rPr>
              <a:t>unction block</a:t>
            </a:r>
            <a:endParaRPr lang="en-SG" dirty="0">
              <a:solidFill>
                <a:schemeClr val="accent2"/>
              </a:solidFill>
            </a:endParaRPr>
          </a:p>
        </p:txBody>
      </p:sp>
      <p:sp>
        <p:nvSpPr>
          <p:cNvPr id="10" name="Left Brace 9"/>
          <p:cNvSpPr/>
          <p:nvPr/>
        </p:nvSpPr>
        <p:spPr>
          <a:xfrm rot="10800000">
            <a:off x="7243891" y="2554893"/>
            <a:ext cx="236220" cy="3094468"/>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solidFill>
                <a:schemeClr val="accent2"/>
              </a:solidFill>
            </a:endParaRPr>
          </a:p>
        </p:txBody>
      </p:sp>
      <p:sp>
        <p:nvSpPr>
          <p:cNvPr id="12" name="TextBox 11"/>
          <p:cNvSpPr txBox="1"/>
          <p:nvPr/>
        </p:nvSpPr>
        <p:spPr>
          <a:xfrm>
            <a:off x="3192472" y="2889736"/>
            <a:ext cx="2058545" cy="369332"/>
          </a:xfrm>
          <a:prstGeom prst="rect">
            <a:avLst/>
          </a:prstGeom>
          <a:noFill/>
          <a:ln>
            <a:noFill/>
          </a:ln>
        </p:spPr>
        <p:txBody>
          <a:bodyPr wrap="square" rtlCol="0">
            <a:spAutoFit/>
          </a:bodyPr>
          <a:lstStyle/>
          <a:p>
            <a:r>
              <a:rPr lang="en-US" dirty="0" smtClean="0">
                <a:solidFill>
                  <a:schemeClr val="accent2"/>
                </a:solidFill>
              </a:rPr>
              <a:t>Local</a:t>
            </a:r>
            <a:r>
              <a:rPr lang="en-US" dirty="0" smtClean="0"/>
              <a:t> </a:t>
            </a:r>
            <a:r>
              <a:rPr lang="en-US" dirty="0" smtClean="0">
                <a:solidFill>
                  <a:schemeClr val="accent2"/>
                </a:solidFill>
              </a:rPr>
              <a:t>Variable</a:t>
            </a:r>
            <a:endParaRPr lang="en-SG" dirty="0">
              <a:solidFill>
                <a:schemeClr val="accent2"/>
              </a:solidFill>
            </a:endParaRPr>
          </a:p>
        </p:txBody>
      </p:sp>
      <p:sp>
        <p:nvSpPr>
          <p:cNvPr id="13" name="Left Brace 12"/>
          <p:cNvSpPr/>
          <p:nvPr/>
        </p:nvSpPr>
        <p:spPr>
          <a:xfrm rot="10800000">
            <a:off x="2851848" y="2616754"/>
            <a:ext cx="199615" cy="893723"/>
          </a:xfrm>
          <a:prstGeom prst="leftBrace">
            <a:avLst/>
          </a:prstGeom>
          <a:ln>
            <a:solidFill>
              <a:schemeClr val="accent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14" name="TextBox 13"/>
          <p:cNvSpPr txBox="1"/>
          <p:nvPr/>
        </p:nvSpPr>
        <p:spPr>
          <a:xfrm>
            <a:off x="3933351" y="4782671"/>
            <a:ext cx="2058545" cy="646331"/>
          </a:xfrm>
          <a:prstGeom prst="rect">
            <a:avLst/>
          </a:prstGeom>
          <a:noFill/>
          <a:ln>
            <a:noFill/>
          </a:ln>
        </p:spPr>
        <p:txBody>
          <a:bodyPr wrap="square" rtlCol="0">
            <a:spAutoFit/>
          </a:bodyPr>
          <a:lstStyle/>
          <a:p>
            <a:r>
              <a:rPr lang="en-US" dirty="0" smtClean="0">
                <a:solidFill>
                  <a:schemeClr val="accent2"/>
                </a:solidFill>
              </a:rPr>
              <a:t>Return value statement.</a:t>
            </a:r>
            <a:endParaRPr lang="en-SG" dirty="0">
              <a:solidFill>
                <a:schemeClr val="accent2"/>
              </a:solidFill>
            </a:endParaRPr>
          </a:p>
        </p:txBody>
      </p:sp>
      <p:sp>
        <p:nvSpPr>
          <p:cNvPr id="15" name="Left Brace 14"/>
          <p:cNvSpPr/>
          <p:nvPr/>
        </p:nvSpPr>
        <p:spPr>
          <a:xfrm rot="10800000">
            <a:off x="3674204" y="4627378"/>
            <a:ext cx="199615" cy="893723"/>
          </a:xfrm>
          <a:prstGeom prst="leftBrace">
            <a:avLst/>
          </a:prstGeom>
          <a:ln>
            <a:solidFill>
              <a:schemeClr val="accent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SG">
              <a:solidFill>
                <a:schemeClr val="accent2"/>
              </a:solidFill>
            </a:endParaRPr>
          </a:p>
        </p:txBody>
      </p:sp>
      <p:sp>
        <p:nvSpPr>
          <p:cNvPr id="16" name="TextBox 15"/>
          <p:cNvSpPr txBox="1"/>
          <p:nvPr/>
        </p:nvSpPr>
        <p:spPr>
          <a:xfrm>
            <a:off x="3947161" y="1173338"/>
            <a:ext cx="1430598" cy="369332"/>
          </a:xfrm>
          <a:prstGeom prst="rect">
            <a:avLst/>
          </a:prstGeom>
          <a:noFill/>
        </p:spPr>
        <p:txBody>
          <a:bodyPr wrap="square" rtlCol="0">
            <a:spAutoFit/>
          </a:bodyPr>
          <a:lstStyle/>
          <a:p>
            <a:r>
              <a:rPr lang="en-US" dirty="0" smtClean="0">
                <a:solidFill>
                  <a:schemeClr val="accent2"/>
                </a:solidFill>
              </a:rPr>
              <a:t>p</a:t>
            </a:r>
            <a:r>
              <a:rPr lang="en-US" dirty="0" smtClean="0">
                <a:solidFill>
                  <a:schemeClr val="accent2"/>
                </a:solidFill>
              </a:rPr>
              <a:t>arameter1 </a:t>
            </a:r>
            <a:endParaRPr lang="en-SG" dirty="0">
              <a:solidFill>
                <a:schemeClr val="accent2"/>
              </a:solidFill>
            </a:endParaRPr>
          </a:p>
        </p:txBody>
      </p:sp>
      <p:sp>
        <p:nvSpPr>
          <p:cNvPr id="17" name="Left Brace 16"/>
          <p:cNvSpPr/>
          <p:nvPr/>
        </p:nvSpPr>
        <p:spPr>
          <a:xfrm rot="5400000">
            <a:off x="4487823" y="935930"/>
            <a:ext cx="228962" cy="1351732"/>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
        <p:nvSpPr>
          <p:cNvPr id="18" name="TextBox 17"/>
          <p:cNvSpPr txBox="1"/>
          <p:nvPr/>
        </p:nvSpPr>
        <p:spPr>
          <a:xfrm>
            <a:off x="5548117" y="1180884"/>
            <a:ext cx="1430598" cy="369332"/>
          </a:xfrm>
          <a:prstGeom prst="rect">
            <a:avLst/>
          </a:prstGeom>
          <a:noFill/>
        </p:spPr>
        <p:txBody>
          <a:bodyPr wrap="square" rtlCol="0">
            <a:spAutoFit/>
          </a:bodyPr>
          <a:lstStyle/>
          <a:p>
            <a:r>
              <a:rPr lang="en-US" dirty="0" smtClean="0">
                <a:solidFill>
                  <a:schemeClr val="accent2"/>
                </a:solidFill>
              </a:rPr>
              <a:t>parameter2 </a:t>
            </a:r>
            <a:endParaRPr lang="en-SG" dirty="0">
              <a:solidFill>
                <a:schemeClr val="accent2"/>
              </a:solidFill>
            </a:endParaRPr>
          </a:p>
        </p:txBody>
      </p:sp>
      <p:sp>
        <p:nvSpPr>
          <p:cNvPr id="19" name="Left Brace 18"/>
          <p:cNvSpPr/>
          <p:nvPr/>
        </p:nvSpPr>
        <p:spPr>
          <a:xfrm rot="5400000">
            <a:off x="6088779" y="943476"/>
            <a:ext cx="228962" cy="1351732"/>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SG"/>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39092" y="1848364"/>
            <a:ext cx="4132908" cy="3539430"/>
          </a:xfrm>
          <a:prstGeom prst="rect">
            <a:avLst/>
          </a:prstGeom>
          <a:ln w="12700"/>
        </p:spPr>
        <p:style>
          <a:lnRef idx="2">
            <a:schemeClr val="accent2"/>
          </a:lnRef>
          <a:fillRef idx="1">
            <a:schemeClr val="lt1"/>
          </a:fillRef>
          <a:effectRef idx="0">
            <a:schemeClr val="accent2"/>
          </a:effectRef>
          <a:fontRef idx="minor">
            <a:schemeClr val="dk1"/>
          </a:fontRef>
        </p:style>
        <p:txBody>
          <a:bodyPr wrap="square">
            <a:spAutoFit/>
          </a:bodyPr>
          <a:lstStyle/>
          <a:p>
            <a:pPr>
              <a:buNone/>
            </a:pPr>
            <a:r>
              <a:rPr lang="en-US" sz="2800" dirty="0" smtClean="0">
                <a:solidFill>
                  <a:srgbClr val="FFC000"/>
                </a:solidFill>
              </a:rPr>
              <a:t>int  </a:t>
            </a:r>
            <a:r>
              <a:rPr lang="en-US" sz="2800" dirty="0" err="1" smtClean="0"/>
              <a:t>aplusb</a:t>
            </a:r>
            <a:r>
              <a:rPr lang="en-US" sz="2800" dirty="0" smtClean="0"/>
              <a:t>(int </a:t>
            </a:r>
            <a:r>
              <a:rPr lang="en-US" sz="2800" dirty="0" smtClean="0"/>
              <a:t>A, int B){</a:t>
            </a:r>
          </a:p>
          <a:p>
            <a:pPr>
              <a:buNone/>
            </a:pPr>
            <a:r>
              <a:rPr lang="en-US" sz="2800" dirty="0" smtClean="0"/>
              <a:t>    int r;</a:t>
            </a:r>
          </a:p>
          <a:p>
            <a:pPr>
              <a:buNone/>
            </a:pPr>
            <a:r>
              <a:rPr lang="en-US" sz="2800" dirty="0" smtClean="0"/>
              <a:t>    r = A + </a:t>
            </a:r>
            <a:r>
              <a:rPr lang="en-US" sz="2800" dirty="0" smtClean="0"/>
              <a:t>B;</a:t>
            </a:r>
          </a:p>
          <a:p>
            <a:pPr>
              <a:buNone/>
            </a:pPr>
            <a:r>
              <a:rPr lang="en-US" sz="2800" dirty="0" smtClean="0">
                <a:solidFill>
                  <a:srgbClr val="FFC000"/>
                </a:solidFill>
              </a:rPr>
              <a:t> </a:t>
            </a:r>
            <a:r>
              <a:rPr lang="en-US" sz="2800" dirty="0" smtClean="0">
                <a:solidFill>
                  <a:srgbClr val="FFC000"/>
                </a:solidFill>
              </a:rPr>
              <a:t>   return</a:t>
            </a:r>
            <a:r>
              <a:rPr lang="en-US" sz="2800" dirty="0" smtClean="0"/>
              <a:t> </a:t>
            </a:r>
            <a:r>
              <a:rPr lang="en-US" sz="2800" dirty="0" smtClean="0"/>
              <a:t>r;</a:t>
            </a:r>
            <a:br>
              <a:rPr lang="en-US" sz="2800" dirty="0" smtClean="0"/>
            </a:br>
            <a:r>
              <a:rPr lang="en-US" sz="2800" dirty="0" smtClean="0"/>
              <a:t>}</a:t>
            </a:r>
          </a:p>
          <a:p>
            <a:pPr>
              <a:buNone/>
            </a:pPr>
            <a:endParaRPr lang="en-US" sz="2800" dirty="0" smtClean="0"/>
          </a:p>
          <a:p>
            <a:pPr>
              <a:buNone/>
            </a:pPr>
            <a:r>
              <a:rPr lang="en-US" sz="2800" dirty="0" smtClean="0"/>
              <a:t>int </a:t>
            </a:r>
            <a:r>
              <a:rPr lang="en-US" sz="2800" dirty="0" err="1" smtClean="0"/>
              <a:t>i</a:t>
            </a:r>
            <a:r>
              <a:rPr lang="en-US" sz="2800" dirty="0" smtClean="0"/>
              <a:t> = </a:t>
            </a:r>
            <a:r>
              <a:rPr lang="en-US" sz="2800" dirty="0" err="1" smtClean="0"/>
              <a:t>aplusb</a:t>
            </a:r>
            <a:r>
              <a:rPr lang="en-US" sz="2800" dirty="0" smtClean="0"/>
              <a:t>(4,5); </a:t>
            </a:r>
            <a:br>
              <a:rPr lang="en-US" sz="2800" dirty="0" smtClean="0"/>
            </a:br>
            <a:r>
              <a:rPr lang="en-US" sz="2800" dirty="0" smtClean="0"/>
              <a:t>// </a:t>
            </a:r>
            <a:r>
              <a:rPr lang="en-US" sz="2800" dirty="0" err="1" smtClean="0"/>
              <a:t>i</a:t>
            </a:r>
            <a:r>
              <a:rPr lang="en-US" sz="2800" dirty="0" smtClean="0"/>
              <a:t> == 9  </a:t>
            </a:r>
            <a:endParaRPr lang="en-US" sz="2800" dirty="0" smtClean="0"/>
          </a:p>
        </p:txBody>
      </p:sp>
      <p:sp>
        <p:nvSpPr>
          <p:cNvPr id="2" name="Title 1"/>
          <p:cNvSpPr>
            <a:spLocks noGrp="1"/>
          </p:cNvSpPr>
          <p:nvPr>
            <p:ph type="title"/>
          </p:nvPr>
        </p:nvSpPr>
        <p:spPr/>
        <p:txBody>
          <a:bodyPr/>
          <a:lstStyle/>
          <a:p>
            <a:r>
              <a:rPr lang="en-US" dirty="0" smtClean="0"/>
              <a:t>Function()</a:t>
            </a:r>
            <a:endParaRPr lang="en-SG" dirty="0"/>
          </a:p>
        </p:txBody>
      </p:sp>
      <p:sp>
        <p:nvSpPr>
          <p:cNvPr id="4" name="Cube 3"/>
          <p:cNvSpPr/>
          <p:nvPr/>
        </p:nvSpPr>
        <p:spPr>
          <a:xfrm>
            <a:off x="4408953" y="2969521"/>
            <a:ext cx="2987643" cy="295143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 name="Can 4"/>
          <p:cNvSpPr/>
          <p:nvPr/>
        </p:nvSpPr>
        <p:spPr>
          <a:xfrm>
            <a:off x="5051749" y="2759781"/>
            <a:ext cx="606582" cy="63374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 name="Can 5"/>
          <p:cNvSpPr/>
          <p:nvPr/>
        </p:nvSpPr>
        <p:spPr>
          <a:xfrm>
            <a:off x="6056692" y="2759781"/>
            <a:ext cx="606582" cy="63374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 name="Flowchart: Direct Access Storage 6"/>
          <p:cNvSpPr/>
          <p:nvPr/>
        </p:nvSpPr>
        <p:spPr>
          <a:xfrm>
            <a:off x="6871499" y="4526715"/>
            <a:ext cx="1004934" cy="742385"/>
          </a:xfrm>
          <a:prstGeom prst="flowChartMagneticDru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 name="TextBox 7"/>
          <p:cNvSpPr txBox="1"/>
          <p:nvPr/>
        </p:nvSpPr>
        <p:spPr>
          <a:xfrm>
            <a:off x="5133234" y="2924256"/>
            <a:ext cx="389850" cy="461665"/>
          </a:xfrm>
          <a:prstGeom prst="rect">
            <a:avLst/>
          </a:prstGeom>
          <a:noFill/>
        </p:spPr>
        <p:txBody>
          <a:bodyPr wrap="none" rtlCol="0">
            <a:spAutoFit/>
          </a:bodyPr>
          <a:lstStyle/>
          <a:p>
            <a:r>
              <a:rPr lang="en-US" sz="2400" dirty="0" smtClean="0"/>
              <a:t>A</a:t>
            </a:r>
            <a:endParaRPr lang="en-SG" sz="2400" dirty="0"/>
          </a:p>
        </p:txBody>
      </p:sp>
      <p:sp>
        <p:nvSpPr>
          <p:cNvPr id="9" name="TextBox 8"/>
          <p:cNvSpPr txBox="1"/>
          <p:nvPr/>
        </p:nvSpPr>
        <p:spPr>
          <a:xfrm>
            <a:off x="6174381" y="2924256"/>
            <a:ext cx="389850" cy="461665"/>
          </a:xfrm>
          <a:prstGeom prst="rect">
            <a:avLst/>
          </a:prstGeom>
          <a:noFill/>
        </p:spPr>
        <p:txBody>
          <a:bodyPr wrap="none" rtlCol="0">
            <a:spAutoFit/>
          </a:bodyPr>
          <a:lstStyle/>
          <a:p>
            <a:r>
              <a:rPr lang="en-US" sz="2400" dirty="0" smtClean="0"/>
              <a:t>B</a:t>
            </a:r>
            <a:endParaRPr lang="en-SG" sz="2400" dirty="0"/>
          </a:p>
        </p:txBody>
      </p:sp>
      <p:sp>
        <p:nvSpPr>
          <p:cNvPr id="10" name="Down Arrow 9"/>
          <p:cNvSpPr/>
          <p:nvPr/>
        </p:nvSpPr>
        <p:spPr>
          <a:xfrm>
            <a:off x="5187549" y="2245244"/>
            <a:ext cx="280657" cy="46172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1" name="Down Arrow 10"/>
          <p:cNvSpPr/>
          <p:nvPr/>
        </p:nvSpPr>
        <p:spPr>
          <a:xfrm>
            <a:off x="6219646" y="2252787"/>
            <a:ext cx="280657" cy="46172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2" name="Down Arrow 11"/>
          <p:cNvSpPr/>
          <p:nvPr/>
        </p:nvSpPr>
        <p:spPr>
          <a:xfrm rot="16200000">
            <a:off x="7793453" y="4677613"/>
            <a:ext cx="280657" cy="46172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4" name="TextBox 13"/>
          <p:cNvSpPr txBox="1"/>
          <p:nvPr/>
        </p:nvSpPr>
        <p:spPr>
          <a:xfrm>
            <a:off x="4700252" y="4535746"/>
            <a:ext cx="1664238" cy="1077218"/>
          </a:xfrm>
          <a:prstGeom prst="rect">
            <a:avLst/>
          </a:prstGeom>
          <a:noFill/>
        </p:spPr>
        <p:txBody>
          <a:bodyPr wrap="none" rtlCol="0">
            <a:spAutoFit/>
          </a:bodyPr>
          <a:lstStyle/>
          <a:p>
            <a:r>
              <a:rPr lang="en-US" sz="3200" dirty="0" err="1" smtClean="0"/>
              <a:t>aplusb</a:t>
            </a:r>
            <a:r>
              <a:rPr lang="en-US" sz="3200" dirty="0" smtClean="0"/>
              <a:t>()</a:t>
            </a:r>
          </a:p>
          <a:p>
            <a:r>
              <a:rPr lang="en-US" sz="3200" dirty="0" smtClean="0"/>
              <a:t>  4 + 5</a:t>
            </a:r>
            <a:endParaRPr lang="en-SG" sz="3200" dirty="0"/>
          </a:p>
        </p:txBody>
      </p:sp>
      <p:sp>
        <p:nvSpPr>
          <p:cNvPr id="15" name="TextBox 14"/>
          <p:cNvSpPr txBox="1"/>
          <p:nvPr/>
        </p:nvSpPr>
        <p:spPr>
          <a:xfrm>
            <a:off x="5069862" y="1620568"/>
            <a:ext cx="470000" cy="707886"/>
          </a:xfrm>
          <a:prstGeom prst="rect">
            <a:avLst/>
          </a:prstGeom>
          <a:noFill/>
        </p:spPr>
        <p:txBody>
          <a:bodyPr wrap="none" rtlCol="0">
            <a:spAutoFit/>
          </a:bodyPr>
          <a:lstStyle/>
          <a:p>
            <a:r>
              <a:rPr lang="en-US" sz="4000" dirty="0" smtClean="0"/>
              <a:t>4</a:t>
            </a:r>
            <a:endParaRPr lang="en-SG" sz="4000" dirty="0"/>
          </a:p>
        </p:txBody>
      </p:sp>
      <p:sp>
        <p:nvSpPr>
          <p:cNvPr id="16" name="TextBox 15"/>
          <p:cNvSpPr txBox="1"/>
          <p:nvPr/>
        </p:nvSpPr>
        <p:spPr>
          <a:xfrm>
            <a:off x="6120063" y="1619055"/>
            <a:ext cx="470000" cy="707886"/>
          </a:xfrm>
          <a:prstGeom prst="rect">
            <a:avLst/>
          </a:prstGeom>
          <a:noFill/>
        </p:spPr>
        <p:txBody>
          <a:bodyPr wrap="none" rtlCol="0">
            <a:spAutoFit/>
          </a:bodyPr>
          <a:lstStyle/>
          <a:p>
            <a:r>
              <a:rPr lang="en-US" sz="4000" dirty="0" smtClean="0"/>
              <a:t>5</a:t>
            </a:r>
            <a:endParaRPr lang="en-SG" sz="4000" dirty="0"/>
          </a:p>
        </p:txBody>
      </p:sp>
      <p:sp>
        <p:nvSpPr>
          <p:cNvPr id="18" name="TextBox 17"/>
          <p:cNvSpPr txBox="1"/>
          <p:nvPr/>
        </p:nvSpPr>
        <p:spPr>
          <a:xfrm>
            <a:off x="7087267" y="4588591"/>
            <a:ext cx="320922" cy="584775"/>
          </a:xfrm>
          <a:prstGeom prst="rect">
            <a:avLst/>
          </a:prstGeom>
          <a:noFill/>
        </p:spPr>
        <p:txBody>
          <a:bodyPr wrap="none" rtlCol="0">
            <a:spAutoFit/>
          </a:bodyPr>
          <a:lstStyle/>
          <a:p>
            <a:r>
              <a:rPr lang="en-US" sz="3200" dirty="0" smtClean="0"/>
              <a:t>r</a:t>
            </a:r>
            <a:endParaRPr lang="en-SG" sz="3200" dirty="0"/>
          </a:p>
        </p:txBody>
      </p:sp>
      <p:sp>
        <p:nvSpPr>
          <p:cNvPr id="19" name="TextBox 18"/>
          <p:cNvSpPr txBox="1"/>
          <p:nvPr/>
        </p:nvSpPr>
        <p:spPr>
          <a:xfrm>
            <a:off x="8200851" y="4550869"/>
            <a:ext cx="470000" cy="707886"/>
          </a:xfrm>
          <a:prstGeom prst="rect">
            <a:avLst/>
          </a:prstGeom>
          <a:noFill/>
        </p:spPr>
        <p:txBody>
          <a:bodyPr wrap="none" rtlCol="0">
            <a:spAutoFit/>
          </a:bodyPr>
          <a:lstStyle/>
          <a:p>
            <a:r>
              <a:rPr lang="en-US" sz="4000" dirty="0" smtClean="0"/>
              <a:t>9</a:t>
            </a:r>
            <a:endParaRPr lang="en-SG" sz="4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 </a:t>
            </a:r>
            <a:r>
              <a:rPr lang="en-US" sz="2800" dirty="0" smtClean="0"/>
              <a:t>Create a function for your font drawing </a:t>
            </a:r>
            <a:endParaRPr lang="en-SG" sz="2800" dirty="0"/>
          </a:p>
        </p:txBody>
      </p:sp>
      <p:sp>
        <p:nvSpPr>
          <p:cNvPr id="4" name="Content Placeholder 3"/>
          <p:cNvSpPr>
            <a:spLocks noGrp="1"/>
          </p:cNvSpPr>
          <p:nvPr>
            <p:ph idx="1"/>
          </p:nvPr>
        </p:nvSpPr>
        <p:spPr/>
        <p:txBody>
          <a:bodyPr/>
          <a:lstStyle/>
          <a:p>
            <a:endParaRPr lang="en-SG" dirty="0"/>
          </a:p>
        </p:txBody>
      </p:sp>
      <p:pic>
        <p:nvPicPr>
          <p:cNvPr id="138242" name="Picture 2"/>
          <p:cNvPicPr>
            <a:picLocks noChangeAspect="1" noChangeArrowheads="1"/>
          </p:cNvPicPr>
          <p:nvPr/>
        </p:nvPicPr>
        <p:blipFill>
          <a:blip r:embed="rId3"/>
          <a:srcRect t="24306" r="65044" b="29514"/>
          <a:stretch>
            <a:fillRect/>
          </a:stretch>
        </p:blipFill>
        <p:spPr bwMode="auto">
          <a:xfrm>
            <a:off x="514696" y="1503679"/>
            <a:ext cx="6322984" cy="500163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dirty="0" smtClean="0"/>
              <a:t>Week02: Things </a:t>
            </a:r>
            <a:r>
              <a:rPr lang="en-US" dirty="0" smtClean="0"/>
              <a:t>to learn today.</a:t>
            </a:r>
            <a:endParaRPr lang="en-US" dirty="0"/>
          </a:p>
        </p:txBody>
      </p:sp>
      <p:sp>
        <p:nvSpPr>
          <p:cNvPr id="201731" name="Rectangle 3"/>
          <p:cNvSpPr>
            <a:spLocks noGrp="1" noChangeArrowheads="1"/>
          </p:cNvSpPr>
          <p:nvPr>
            <p:ph type="body" idx="1"/>
          </p:nvPr>
        </p:nvSpPr>
        <p:spPr/>
        <p:txBody>
          <a:bodyPr/>
          <a:lstStyle/>
          <a:p>
            <a:r>
              <a:rPr lang="en-US" dirty="0" smtClean="0"/>
              <a:t>Basic </a:t>
            </a:r>
            <a:r>
              <a:rPr lang="en-US" dirty="0" smtClean="0"/>
              <a:t>Electronics</a:t>
            </a:r>
          </a:p>
          <a:p>
            <a:pPr lvl="1"/>
            <a:r>
              <a:rPr lang="en-US" dirty="0" smtClean="0"/>
              <a:t>(Tools/ LED/ Potentiometer)</a:t>
            </a:r>
            <a:endParaRPr lang="en-US" dirty="0"/>
          </a:p>
          <a:p>
            <a:r>
              <a:rPr lang="en-US" dirty="0" smtClean="0"/>
              <a:t>Arduino </a:t>
            </a:r>
            <a:r>
              <a:rPr lang="en-US" dirty="0" smtClean="0"/>
              <a:t>Programming Basic</a:t>
            </a:r>
          </a:p>
          <a:p>
            <a:pPr lvl="1"/>
            <a:r>
              <a:rPr lang="en-US" dirty="0" smtClean="0"/>
              <a:t> </a:t>
            </a:r>
            <a:r>
              <a:rPr lang="en-US" dirty="0" smtClean="0"/>
              <a:t> setup();/ loop();/</a:t>
            </a:r>
          </a:p>
          <a:p>
            <a:pPr lvl="1"/>
            <a:r>
              <a:rPr lang="en-US" dirty="0" smtClean="0"/>
              <a:t> </a:t>
            </a:r>
            <a:r>
              <a:rPr lang="en-US" dirty="0" err="1" smtClean="0"/>
              <a:t>digitalWrite</a:t>
            </a:r>
            <a:r>
              <a:rPr lang="en-US" dirty="0" smtClean="0"/>
              <a:t>() /</a:t>
            </a:r>
            <a:r>
              <a:rPr lang="en-US" dirty="0" err="1" smtClean="0"/>
              <a:t>digitalRead</a:t>
            </a:r>
            <a:r>
              <a:rPr lang="en-US" dirty="0" smtClean="0"/>
              <a:t>()</a:t>
            </a:r>
          </a:p>
          <a:p>
            <a:pPr lvl="1"/>
            <a:r>
              <a:rPr lang="en-US" dirty="0" smtClean="0"/>
              <a:t> </a:t>
            </a:r>
            <a:r>
              <a:rPr lang="en-US" dirty="0" err="1" smtClean="0"/>
              <a:t>analogWrite</a:t>
            </a:r>
            <a:r>
              <a:rPr lang="en-US" dirty="0" smtClean="0"/>
              <a:t>() / </a:t>
            </a:r>
            <a:r>
              <a:rPr lang="en-US" dirty="0" err="1" smtClean="0"/>
              <a:t>analogRead</a:t>
            </a:r>
            <a:r>
              <a:rPr lang="en-US" dirty="0" smtClean="0"/>
              <a:t>()</a:t>
            </a:r>
            <a:r>
              <a:rPr lang="en-US" dirty="0" smtClean="0"/>
              <a:t> </a:t>
            </a:r>
            <a:endParaRPr lang="en-US" dirty="0" smtClean="0"/>
          </a:p>
          <a:p>
            <a:r>
              <a:rPr lang="en-US" dirty="0" smtClean="0"/>
              <a:t>Sensor/Actuator </a:t>
            </a:r>
            <a:r>
              <a:rPr lang="en-US" dirty="0" smtClean="0"/>
              <a:t>modules</a:t>
            </a:r>
          </a:p>
          <a:p>
            <a:pPr lvl="1"/>
            <a:r>
              <a:rPr lang="en-US" dirty="0" smtClean="0"/>
              <a:t>(Light/Touch/Pressure/Servo/DC motor)</a:t>
            </a:r>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ja-JP" sz="4000" dirty="0" smtClean="0"/>
              <a:t>Setting </a:t>
            </a:r>
            <a:r>
              <a:rPr lang="en-US" altLang="ja-JP" sz="4000" dirty="0" smtClean="0"/>
              <a:t>up </a:t>
            </a:r>
            <a:r>
              <a:rPr lang="en-US" altLang="ja-JP" sz="4000" dirty="0" smtClean="0"/>
              <a:t>Arduino(windows)</a:t>
            </a:r>
            <a:endParaRPr lang="en-US" altLang="ja-JP" sz="4000" dirty="0" smtClean="0"/>
          </a:p>
        </p:txBody>
      </p:sp>
      <p:sp>
        <p:nvSpPr>
          <p:cNvPr id="30723" name="Rectangle 3"/>
          <p:cNvSpPr>
            <a:spLocks noGrp="1" noChangeArrowheads="1"/>
          </p:cNvSpPr>
          <p:nvPr>
            <p:ph idx="1"/>
          </p:nvPr>
        </p:nvSpPr>
        <p:spPr>
          <a:xfrm>
            <a:off x="457200" y="1600200"/>
            <a:ext cx="9174480" cy="4525963"/>
          </a:xfrm>
        </p:spPr>
        <p:txBody>
          <a:bodyPr/>
          <a:lstStyle/>
          <a:p>
            <a:pPr marL="609600" indent="-609600" eaLnBrk="1" hangingPunct="1">
              <a:lnSpc>
                <a:spcPct val="90000"/>
              </a:lnSpc>
              <a:buFontTx/>
              <a:buAutoNum type="arabicPeriod"/>
            </a:pPr>
            <a:r>
              <a:rPr lang="en-US" altLang="ja-JP" sz="2400" dirty="0" smtClean="0"/>
              <a:t>Install </a:t>
            </a:r>
            <a:r>
              <a:rPr lang="en-US" altLang="ja-JP" sz="2400" dirty="0" smtClean="0"/>
              <a:t>Arduino Software </a:t>
            </a:r>
            <a:r>
              <a:rPr lang="en-US" altLang="ja-JP" sz="2400" dirty="0" smtClean="0"/>
              <a:t>&amp; </a:t>
            </a:r>
            <a:r>
              <a:rPr lang="en-US" altLang="ja-JP" sz="2400" dirty="0" smtClean="0"/>
              <a:t>Driver (</a:t>
            </a:r>
            <a:r>
              <a:rPr lang="en-US" altLang="ja-JP" sz="2400" dirty="0" smtClean="0">
                <a:hlinkClick r:id="rId3"/>
              </a:rPr>
              <a:t>http://arduino.cc</a:t>
            </a:r>
            <a:r>
              <a:rPr lang="en-US" altLang="ja-JP" sz="2400" dirty="0" smtClean="0"/>
              <a:t>)</a:t>
            </a:r>
            <a:endParaRPr lang="en-US" altLang="ja-JP" sz="2000" dirty="0" smtClean="0"/>
          </a:p>
          <a:p>
            <a:pPr marL="609600" indent="-609600" eaLnBrk="1" hangingPunct="1">
              <a:lnSpc>
                <a:spcPct val="90000"/>
              </a:lnSpc>
              <a:buFontTx/>
              <a:buAutoNum type="arabicPeriod"/>
            </a:pPr>
            <a:r>
              <a:rPr lang="en-US" altLang="ja-JP" sz="2400" dirty="0" smtClean="0"/>
              <a:t>Select a type of Arduino board “Arduino Uno”</a:t>
            </a:r>
          </a:p>
          <a:p>
            <a:pPr marL="609600" indent="-609600" eaLnBrk="1" hangingPunct="1">
              <a:lnSpc>
                <a:spcPct val="90000"/>
              </a:lnSpc>
              <a:buFontTx/>
              <a:buAutoNum type="arabicPeriod"/>
            </a:pPr>
            <a:endParaRPr lang="en-US" altLang="ja-JP" sz="2400" dirty="0" smtClean="0"/>
          </a:p>
          <a:p>
            <a:pPr marL="990600" lvl="1" indent="-533400" eaLnBrk="1" hangingPunct="1">
              <a:lnSpc>
                <a:spcPct val="90000"/>
              </a:lnSpc>
              <a:buNone/>
            </a:pPr>
            <a:endParaRPr lang="en-US" altLang="ja-JP" sz="2400" dirty="0" smtClean="0">
              <a:ea typeface="ＭＳ Ｐゴシック" pitchFamily="34" charset="-128"/>
            </a:endParaRPr>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r>
              <a:rPr lang="en-US" altLang="ja-JP" sz="2000" dirty="0" smtClean="0"/>
              <a:t>Unplug and re-insert </a:t>
            </a:r>
            <a:r>
              <a:rPr lang="en-US" altLang="ja-JP" sz="2000" dirty="0" smtClean="0"/>
              <a:t>the </a:t>
            </a:r>
            <a:r>
              <a:rPr lang="en-US" altLang="ja-JP" sz="2000" dirty="0" smtClean="0"/>
              <a:t>USB cable and select the Port appeared.</a:t>
            </a:r>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r>
              <a:rPr lang="en-US" altLang="ja-JP" sz="2400" dirty="0" smtClean="0"/>
              <a:t>Open </a:t>
            </a:r>
            <a:r>
              <a:rPr lang="en-US" altLang="ja-JP" sz="2400" dirty="0" smtClean="0">
                <a:ea typeface="ＭＳ Ｐゴシック" pitchFamily="34" charset="-128"/>
              </a:rPr>
              <a:t>Sketchbook </a:t>
            </a:r>
            <a:r>
              <a:rPr lang="en-US" altLang="ja-JP" sz="2400" dirty="0" smtClean="0">
                <a:ea typeface="ＭＳ Ｐゴシック" pitchFamily="34" charset="-128"/>
              </a:rPr>
              <a:t>-&gt; Examples -&gt; Digital -&gt; </a:t>
            </a:r>
            <a:r>
              <a:rPr lang="en-US" altLang="ja-JP" sz="2400" dirty="0" smtClean="0">
                <a:ea typeface="ＭＳ Ｐゴシック" pitchFamily="34" charset="-128"/>
              </a:rPr>
              <a:t>Blink</a:t>
            </a:r>
            <a:endParaRPr lang="en-US" altLang="ja-JP" sz="2400" dirty="0" smtClean="0">
              <a:ea typeface="ＭＳ Ｐゴシック" pitchFamily="34" charset="-128"/>
            </a:endParaRPr>
          </a:p>
        </p:txBody>
      </p:sp>
      <p:pic>
        <p:nvPicPr>
          <p:cNvPr id="95235" name="Picture 3"/>
          <p:cNvPicPr>
            <a:picLocks noChangeAspect="1" noChangeArrowheads="1"/>
          </p:cNvPicPr>
          <p:nvPr/>
        </p:nvPicPr>
        <p:blipFill>
          <a:blip r:embed="rId4"/>
          <a:srcRect/>
          <a:stretch>
            <a:fillRect/>
          </a:stretch>
        </p:blipFill>
        <p:spPr bwMode="auto">
          <a:xfrm>
            <a:off x="4655107" y="4062839"/>
            <a:ext cx="2540404" cy="1320808"/>
          </a:xfrm>
          <a:prstGeom prst="rect">
            <a:avLst/>
          </a:prstGeom>
          <a:noFill/>
          <a:ln w="9525">
            <a:noFill/>
            <a:miter lim="800000"/>
            <a:headEnd/>
            <a:tailEnd/>
          </a:ln>
        </p:spPr>
      </p:pic>
      <p:pic>
        <p:nvPicPr>
          <p:cNvPr id="95236" name="Picture 4"/>
          <p:cNvPicPr>
            <a:picLocks noChangeAspect="1" noChangeArrowheads="1"/>
          </p:cNvPicPr>
          <p:nvPr/>
        </p:nvPicPr>
        <p:blipFill>
          <a:blip r:embed="rId5"/>
          <a:srcRect/>
          <a:stretch>
            <a:fillRect/>
          </a:stretch>
        </p:blipFill>
        <p:spPr bwMode="auto">
          <a:xfrm>
            <a:off x="1245267" y="2414844"/>
            <a:ext cx="3076368" cy="1149841"/>
          </a:xfrm>
          <a:prstGeom prst="rect">
            <a:avLst/>
          </a:prstGeom>
          <a:noFill/>
          <a:ln w="9525">
            <a:noFill/>
            <a:miter lim="800000"/>
            <a:headEnd/>
            <a:tailEnd/>
          </a:ln>
        </p:spPr>
      </p:pic>
      <p:pic>
        <p:nvPicPr>
          <p:cNvPr id="95237" name="Picture 5"/>
          <p:cNvPicPr>
            <a:picLocks noChangeAspect="1" noChangeArrowheads="1"/>
          </p:cNvPicPr>
          <p:nvPr/>
        </p:nvPicPr>
        <p:blipFill>
          <a:blip r:embed="rId6"/>
          <a:srcRect/>
          <a:stretch>
            <a:fillRect/>
          </a:stretch>
        </p:blipFill>
        <p:spPr bwMode="auto">
          <a:xfrm>
            <a:off x="1256088" y="4049294"/>
            <a:ext cx="2544775" cy="135285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ja-JP" sz="4000" dirty="0" smtClean="0"/>
              <a:t>Setting </a:t>
            </a:r>
            <a:r>
              <a:rPr lang="en-US" altLang="ja-JP" sz="4000" dirty="0" smtClean="0"/>
              <a:t>up </a:t>
            </a:r>
            <a:r>
              <a:rPr lang="en-US" altLang="ja-JP" sz="4000" dirty="0" smtClean="0"/>
              <a:t>Arduino(</a:t>
            </a:r>
            <a:r>
              <a:rPr lang="en-US" altLang="ja-JP" sz="4000" dirty="0" err="1" smtClean="0"/>
              <a:t>mac</a:t>
            </a:r>
            <a:r>
              <a:rPr lang="en-US" altLang="ja-JP" sz="4000" dirty="0" smtClean="0"/>
              <a:t>)</a:t>
            </a:r>
            <a:endParaRPr lang="en-US" altLang="ja-JP" sz="4000" dirty="0" smtClean="0"/>
          </a:p>
        </p:txBody>
      </p:sp>
      <p:sp>
        <p:nvSpPr>
          <p:cNvPr id="30723" name="Rectangle 3"/>
          <p:cNvSpPr>
            <a:spLocks noGrp="1" noChangeArrowheads="1"/>
          </p:cNvSpPr>
          <p:nvPr>
            <p:ph idx="1"/>
          </p:nvPr>
        </p:nvSpPr>
        <p:spPr>
          <a:xfrm>
            <a:off x="457200" y="1600200"/>
            <a:ext cx="9174480" cy="4525963"/>
          </a:xfrm>
        </p:spPr>
        <p:txBody>
          <a:bodyPr/>
          <a:lstStyle/>
          <a:p>
            <a:pPr marL="609600" indent="-609600" eaLnBrk="1" hangingPunct="1">
              <a:lnSpc>
                <a:spcPct val="90000"/>
              </a:lnSpc>
              <a:buFontTx/>
              <a:buAutoNum type="arabicPeriod"/>
            </a:pPr>
            <a:r>
              <a:rPr lang="en-US" altLang="ja-JP" sz="2400" dirty="0" smtClean="0"/>
              <a:t>Install </a:t>
            </a:r>
            <a:r>
              <a:rPr lang="en-US" altLang="ja-JP" sz="2400" dirty="0" smtClean="0"/>
              <a:t>Arduino Software </a:t>
            </a:r>
            <a:r>
              <a:rPr lang="en-US" altLang="ja-JP" sz="2400" dirty="0" smtClean="0"/>
              <a:t>&amp; </a:t>
            </a:r>
            <a:r>
              <a:rPr lang="en-US" altLang="ja-JP" sz="2400" dirty="0" smtClean="0"/>
              <a:t>Driver (</a:t>
            </a:r>
            <a:r>
              <a:rPr lang="en-US" altLang="ja-JP" sz="2400" dirty="0" smtClean="0">
                <a:hlinkClick r:id="rId3"/>
              </a:rPr>
              <a:t>http://arduino.cc</a:t>
            </a:r>
            <a:r>
              <a:rPr lang="en-US" altLang="ja-JP" sz="2400" dirty="0" smtClean="0"/>
              <a:t>)</a:t>
            </a:r>
            <a:endParaRPr lang="en-US" altLang="ja-JP" sz="2000" dirty="0" smtClean="0"/>
          </a:p>
          <a:p>
            <a:pPr marL="609600" indent="-609600" eaLnBrk="1" hangingPunct="1">
              <a:lnSpc>
                <a:spcPct val="90000"/>
              </a:lnSpc>
              <a:buFontTx/>
              <a:buAutoNum type="arabicPeriod"/>
            </a:pPr>
            <a:r>
              <a:rPr lang="en-US" altLang="ja-JP" sz="2400" dirty="0" smtClean="0"/>
              <a:t>Select a type of Arduino board “Arduino UNO”</a:t>
            </a:r>
          </a:p>
          <a:p>
            <a:pPr marL="609600" indent="-609600" eaLnBrk="1" hangingPunct="1">
              <a:lnSpc>
                <a:spcPct val="90000"/>
              </a:lnSpc>
              <a:buFontTx/>
              <a:buAutoNum type="arabicPeriod"/>
            </a:pPr>
            <a:endParaRPr lang="en-US" altLang="ja-JP" sz="2400" dirty="0" smtClean="0"/>
          </a:p>
          <a:p>
            <a:pPr marL="990600" lvl="1" indent="-533400" eaLnBrk="1" hangingPunct="1">
              <a:lnSpc>
                <a:spcPct val="90000"/>
              </a:lnSpc>
              <a:buNone/>
            </a:pPr>
            <a:endParaRPr lang="en-US" altLang="ja-JP" sz="2400" dirty="0" smtClean="0">
              <a:ea typeface="ＭＳ Ｐゴシック" pitchFamily="34" charset="-128"/>
            </a:endParaRPr>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r>
              <a:rPr lang="en-US" altLang="ja-JP" sz="2000" dirty="0" smtClean="0"/>
              <a:t>Unplug and re-insert </a:t>
            </a:r>
            <a:r>
              <a:rPr lang="en-US" altLang="ja-JP" sz="2000" dirty="0" smtClean="0"/>
              <a:t>the </a:t>
            </a:r>
            <a:r>
              <a:rPr lang="en-US" altLang="ja-JP" sz="2000" dirty="0" smtClean="0"/>
              <a:t>USB cable and select the Port appeared (/dev/</a:t>
            </a:r>
            <a:r>
              <a:rPr lang="en-US" altLang="ja-JP" sz="2000" dirty="0" err="1" smtClean="0"/>
              <a:t>tty</a:t>
            </a:r>
            <a:r>
              <a:rPr lang="en-US" altLang="ja-JP" sz="2000" dirty="0" smtClean="0"/>
              <a:t>.****).</a:t>
            </a:r>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endParaRPr lang="en-US" altLang="ja-JP" sz="2400" dirty="0" smtClean="0"/>
          </a:p>
          <a:p>
            <a:pPr marL="609600" indent="-609600" eaLnBrk="1" hangingPunct="1">
              <a:lnSpc>
                <a:spcPct val="90000"/>
              </a:lnSpc>
              <a:buFontTx/>
              <a:buAutoNum type="arabicPeriod"/>
            </a:pPr>
            <a:r>
              <a:rPr lang="en-US" altLang="ja-JP" sz="2400" dirty="0" smtClean="0"/>
              <a:t>Open </a:t>
            </a:r>
            <a:r>
              <a:rPr lang="en-US" altLang="ja-JP" sz="2400" dirty="0" smtClean="0">
                <a:ea typeface="ＭＳ Ｐゴシック" pitchFamily="34" charset="-128"/>
              </a:rPr>
              <a:t>Sketchbook </a:t>
            </a:r>
            <a:r>
              <a:rPr lang="en-US" altLang="ja-JP" sz="2400" dirty="0" smtClean="0">
                <a:ea typeface="ＭＳ Ｐゴシック" pitchFamily="34" charset="-128"/>
              </a:rPr>
              <a:t>-&gt; Examples -&gt; Digital -&gt; </a:t>
            </a:r>
            <a:r>
              <a:rPr lang="en-US" altLang="ja-JP" sz="2400" dirty="0" smtClean="0">
                <a:ea typeface="ＭＳ Ｐゴシック" pitchFamily="34" charset="-128"/>
              </a:rPr>
              <a:t>Blink</a:t>
            </a:r>
            <a:endParaRPr lang="en-US" altLang="ja-JP" sz="2400" dirty="0" smtClean="0">
              <a:ea typeface="ＭＳ Ｐゴシック" pitchFamily="34" charset="-128"/>
            </a:endParaRPr>
          </a:p>
        </p:txBody>
      </p:sp>
      <p:pic>
        <p:nvPicPr>
          <p:cNvPr id="144385" name="Picture 1" descr="D:\yuta\Dropbox\C0ding Workshop\Wk02\Screen Shot 2012-08-27 at 9.21.54 PM.png"/>
          <p:cNvPicPr>
            <a:picLocks noChangeAspect="1" noChangeArrowheads="1"/>
          </p:cNvPicPr>
          <p:nvPr/>
        </p:nvPicPr>
        <p:blipFill>
          <a:blip r:embed="rId4"/>
          <a:srcRect/>
          <a:stretch>
            <a:fillRect/>
          </a:stretch>
        </p:blipFill>
        <p:spPr bwMode="auto">
          <a:xfrm>
            <a:off x="1265555" y="2448402"/>
            <a:ext cx="3489325" cy="1139031"/>
          </a:xfrm>
          <a:prstGeom prst="rect">
            <a:avLst/>
          </a:prstGeom>
          <a:noFill/>
        </p:spPr>
      </p:pic>
      <p:pic>
        <p:nvPicPr>
          <p:cNvPr id="144386" name="Picture 2" descr="D:\yuta\Dropbox\C0ding Workshop\Wk02\Screen Shot 2012-08-27 at 9.22.12 PM.png"/>
          <p:cNvPicPr>
            <a:picLocks noChangeAspect="1" noChangeArrowheads="1"/>
          </p:cNvPicPr>
          <p:nvPr/>
        </p:nvPicPr>
        <p:blipFill>
          <a:blip r:embed="rId5"/>
          <a:srcRect/>
          <a:stretch>
            <a:fillRect/>
          </a:stretch>
        </p:blipFill>
        <p:spPr bwMode="auto">
          <a:xfrm>
            <a:off x="4978400" y="4000096"/>
            <a:ext cx="2584133" cy="1430107"/>
          </a:xfrm>
          <a:prstGeom prst="rect">
            <a:avLst/>
          </a:prstGeom>
          <a:noFill/>
        </p:spPr>
      </p:pic>
      <p:pic>
        <p:nvPicPr>
          <p:cNvPr id="144388" name="Picture 4" descr="D:\yuta\Dropbox\C0ding Workshop\Wk02\Screen Shot 2012-08-27 at 9.22.47 PM.png"/>
          <p:cNvPicPr>
            <a:picLocks noChangeAspect="1" noChangeArrowheads="1"/>
          </p:cNvPicPr>
          <p:nvPr/>
        </p:nvPicPr>
        <p:blipFill>
          <a:blip r:embed="rId6"/>
          <a:srcRect/>
          <a:stretch>
            <a:fillRect/>
          </a:stretch>
        </p:blipFill>
        <p:spPr bwMode="auto">
          <a:xfrm>
            <a:off x="1286827" y="4006534"/>
            <a:ext cx="2848293" cy="1358416"/>
          </a:xfrm>
          <a:prstGeom prst="rect">
            <a:avLst/>
          </a:prstGeom>
          <a:noFill/>
        </p:spPr>
      </p:pic>
      <p:sp>
        <p:nvSpPr>
          <p:cNvPr id="11" name="Right Arrow 10"/>
          <p:cNvSpPr/>
          <p:nvPr/>
        </p:nvSpPr>
        <p:spPr>
          <a:xfrm>
            <a:off x="4325859" y="4500880"/>
            <a:ext cx="492281" cy="2438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2" name="Rectangle 11"/>
          <p:cNvSpPr/>
          <p:nvPr/>
        </p:nvSpPr>
        <p:spPr>
          <a:xfrm>
            <a:off x="6156960" y="4714240"/>
            <a:ext cx="1300480" cy="1219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1"/>
          <p:cNvPicPr>
            <a:picLocks noChangeAspect="1" noChangeArrowheads="1"/>
          </p:cNvPicPr>
          <p:nvPr/>
        </p:nvPicPr>
        <p:blipFill>
          <a:blip r:embed="rId3"/>
          <a:srcRect/>
          <a:stretch>
            <a:fillRect/>
          </a:stretch>
        </p:blipFill>
        <p:spPr bwMode="auto">
          <a:xfrm>
            <a:off x="5035859" y="5080995"/>
            <a:ext cx="4090035" cy="1555891"/>
          </a:xfrm>
          <a:prstGeom prst="rect">
            <a:avLst/>
          </a:prstGeom>
          <a:noFill/>
          <a:ln w="9525">
            <a:noFill/>
            <a:miter lim="800000"/>
            <a:headEnd/>
            <a:tailEnd/>
          </a:ln>
        </p:spPr>
      </p:pic>
      <p:sp>
        <p:nvSpPr>
          <p:cNvPr id="32770" name="Rectangle 2"/>
          <p:cNvSpPr>
            <a:spLocks noGrp="1" noChangeArrowheads="1"/>
          </p:cNvSpPr>
          <p:nvPr>
            <p:ph type="title"/>
          </p:nvPr>
        </p:nvSpPr>
        <p:spPr/>
        <p:txBody>
          <a:bodyPr/>
          <a:lstStyle/>
          <a:p>
            <a:pPr eaLnBrk="1" hangingPunct="1"/>
            <a:r>
              <a:rPr lang="en-US" altLang="ja-JP" dirty="0" smtClean="0"/>
              <a:t>Running </a:t>
            </a:r>
            <a:r>
              <a:rPr lang="en-US" altLang="ja-JP" dirty="0" err="1" smtClean="0"/>
              <a:t>Arduino</a:t>
            </a:r>
            <a:r>
              <a:rPr lang="en-US" altLang="ja-JP" dirty="0" smtClean="0"/>
              <a:t> Code</a:t>
            </a:r>
          </a:p>
          <a:p>
            <a:pPr marL="609600" indent="-609600" eaLnBrk="1" hangingPunct="1">
              <a:lnSpc>
                <a:spcPct val="90000"/>
              </a:lnSpc>
              <a:buFontTx/>
              <a:buAutoNum type="arabicPeriod"/>
            </a:pPr>
            <a:endParaRPr lang="en-US" altLang="ja-JP" sz="2400" dirty="0" smtClean="0"/>
          </a:p>
        </p:txBody>
      </p:sp>
      <p:grpSp>
        <p:nvGrpSpPr>
          <p:cNvPr id="10" name="Group 9"/>
          <p:cNvGrpSpPr/>
          <p:nvPr/>
        </p:nvGrpSpPr>
        <p:grpSpPr>
          <a:xfrm>
            <a:off x="150553" y="1391920"/>
            <a:ext cx="4040216" cy="4074160"/>
            <a:chOff x="1152515" y="1295400"/>
            <a:chExt cx="5667385" cy="5715000"/>
          </a:xfrm>
        </p:grpSpPr>
        <p:pic>
          <p:nvPicPr>
            <p:cNvPr id="64514" name="Picture 2"/>
            <p:cNvPicPr>
              <a:picLocks noChangeAspect="1" noChangeArrowheads="1"/>
            </p:cNvPicPr>
            <p:nvPr/>
          </p:nvPicPr>
          <p:blipFill>
            <a:blip r:embed="rId4"/>
            <a:srcRect/>
            <a:stretch>
              <a:fillRect/>
            </a:stretch>
          </p:blipFill>
          <p:spPr bwMode="auto">
            <a:xfrm>
              <a:off x="2057400" y="1295400"/>
              <a:ext cx="4762500" cy="5715000"/>
            </a:xfrm>
            <a:prstGeom prst="rect">
              <a:avLst/>
            </a:prstGeom>
            <a:noFill/>
            <a:ln w="9525">
              <a:noFill/>
              <a:miter lim="800000"/>
              <a:headEnd/>
              <a:tailEnd/>
            </a:ln>
          </p:spPr>
        </p:pic>
        <p:sp>
          <p:nvSpPr>
            <p:cNvPr id="32773" name="Oval 5"/>
            <p:cNvSpPr>
              <a:spLocks noChangeArrowheads="1"/>
            </p:cNvSpPr>
            <p:nvPr/>
          </p:nvSpPr>
          <p:spPr bwMode="auto">
            <a:xfrm>
              <a:off x="2133601" y="1785308"/>
              <a:ext cx="304801" cy="293945"/>
            </a:xfrm>
            <a:prstGeom prst="ellipse">
              <a:avLst/>
            </a:prstGeom>
            <a:noFill/>
            <a:ln w="28575">
              <a:solidFill>
                <a:srgbClr val="FF0000"/>
              </a:solidFill>
              <a:round/>
              <a:headEnd/>
              <a:tailEnd/>
            </a:ln>
          </p:spPr>
          <p:txBody>
            <a:bodyPr wrap="none" anchor="ctr"/>
            <a:lstStyle/>
            <a:p>
              <a:endParaRPr lang="en-US"/>
            </a:p>
          </p:txBody>
        </p:sp>
        <p:sp>
          <p:nvSpPr>
            <p:cNvPr id="32774" name="Line 6"/>
            <p:cNvSpPr>
              <a:spLocks noChangeShapeType="1"/>
            </p:cNvSpPr>
            <p:nvPr/>
          </p:nvSpPr>
          <p:spPr bwMode="auto">
            <a:xfrm flipH="1">
              <a:off x="1904998" y="2044514"/>
              <a:ext cx="308307" cy="546286"/>
            </a:xfrm>
            <a:prstGeom prst="line">
              <a:avLst/>
            </a:prstGeom>
            <a:noFill/>
            <a:ln w="28575">
              <a:solidFill>
                <a:srgbClr val="FF0000"/>
              </a:solidFill>
              <a:round/>
              <a:headEnd/>
              <a:tailEnd/>
            </a:ln>
          </p:spPr>
          <p:txBody>
            <a:bodyPr/>
            <a:lstStyle/>
            <a:p>
              <a:endParaRPr lang="en-SG"/>
            </a:p>
          </p:txBody>
        </p:sp>
        <p:sp>
          <p:nvSpPr>
            <p:cNvPr id="32775" name="Text Box 7"/>
            <p:cNvSpPr txBox="1">
              <a:spLocks noChangeArrowheads="1"/>
            </p:cNvSpPr>
            <p:nvPr/>
          </p:nvSpPr>
          <p:spPr bwMode="auto">
            <a:xfrm>
              <a:off x="1152515" y="2579691"/>
              <a:ext cx="1390086" cy="431732"/>
            </a:xfrm>
            <a:prstGeom prst="rect">
              <a:avLst/>
            </a:prstGeom>
            <a:noFill/>
            <a:ln w="9525">
              <a:noFill/>
              <a:miter lim="800000"/>
              <a:headEnd/>
              <a:tailEnd/>
            </a:ln>
          </p:spPr>
          <p:txBody>
            <a:bodyPr wrap="none">
              <a:spAutoFit/>
            </a:bodyPr>
            <a:lstStyle/>
            <a:p>
              <a:r>
                <a:rPr lang="en-US" sz="1400" dirty="0">
                  <a:solidFill>
                    <a:srgbClr val="FF0000"/>
                  </a:solidFill>
                </a:rPr>
                <a:t>1.Compile</a:t>
              </a:r>
            </a:p>
          </p:txBody>
        </p:sp>
        <p:sp>
          <p:nvSpPr>
            <p:cNvPr id="32776" name="Oval 9"/>
            <p:cNvSpPr>
              <a:spLocks noChangeArrowheads="1"/>
            </p:cNvSpPr>
            <p:nvPr/>
          </p:nvSpPr>
          <p:spPr bwMode="auto">
            <a:xfrm>
              <a:off x="2419070" y="1790651"/>
              <a:ext cx="267223" cy="279447"/>
            </a:xfrm>
            <a:prstGeom prst="ellipse">
              <a:avLst/>
            </a:prstGeom>
            <a:noFill/>
            <a:ln w="28575">
              <a:solidFill>
                <a:srgbClr val="FF0000"/>
              </a:solidFill>
              <a:round/>
              <a:headEnd/>
              <a:tailEnd/>
            </a:ln>
          </p:spPr>
          <p:txBody>
            <a:bodyPr wrap="none" anchor="ctr"/>
            <a:lstStyle/>
            <a:p>
              <a:endParaRPr lang="en-US"/>
            </a:p>
          </p:txBody>
        </p:sp>
        <p:sp>
          <p:nvSpPr>
            <p:cNvPr id="32777" name="Line 10"/>
            <p:cNvSpPr>
              <a:spLocks noChangeShapeType="1"/>
            </p:cNvSpPr>
            <p:nvPr/>
          </p:nvSpPr>
          <p:spPr bwMode="auto">
            <a:xfrm>
              <a:off x="2638191" y="2023136"/>
              <a:ext cx="333610" cy="567663"/>
            </a:xfrm>
            <a:prstGeom prst="line">
              <a:avLst/>
            </a:prstGeom>
            <a:noFill/>
            <a:ln w="28575">
              <a:solidFill>
                <a:srgbClr val="FF0000"/>
              </a:solidFill>
              <a:round/>
              <a:headEnd/>
              <a:tailEnd/>
            </a:ln>
          </p:spPr>
          <p:txBody>
            <a:bodyPr/>
            <a:lstStyle/>
            <a:p>
              <a:endParaRPr lang="en-SG"/>
            </a:p>
          </p:txBody>
        </p:sp>
        <p:sp>
          <p:nvSpPr>
            <p:cNvPr id="32778" name="Text Box 11"/>
            <p:cNvSpPr txBox="1">
              <a:spLocks noChangeArrowheads="1"/>
            </p:cNvSpPr>
            <p:nvPr/>
          </p:nvSpPr>
          <p:spPr bwMode="auto">
            <a:xfrm>
              <a:off x="2590800" y="2528888"/>
              <a:ext cx="1674813" cy="519112"/>
            </a:xfrm>
            <a:prstGeom prst="rect">
              <a:avLst/>
            </a:prstGeom>
            <a:noFill/>
            <a:ln w="9525">
              <a:noFill/>
              <a:miter lim="800000"/>
              <a:headEnd/>
              <a:tailEnd/>
            </a:ln>
          </p:spPr>
          <p:txBody>
            <a:bodyPr wrap="none">
              <a:spAutoFit/>
            </a:bodyPr>
            <a:lstStyle/>
            <a:p>
              <a:r>
                <a:rPr lang="en-US" dirty="0">
                  <a:solidFill>
                    <a:srgbClr val="FF0000"/>
                  </a:solidFill>
                </a:rPr>
                <a:t>2. Upload</a:t>
              </a:r>
            </a:p>
          </p:txBody>
        </p:sp>
      </p:grpSp>
      <p:cxnSp>
        <p:nvCxnSpPr>
          <p:cNvPr id="12" name="Straight Arrow Connector 11"/>
          <p:cNvCxnSpPr>
            <a:stCxn id="17" idx="3"/>
          </p:cNvCxnSpPr>
          <p:nvPr/>
        </p:nvCxnSpPr>
        <p:spPr>
          <a:xfrm flipV="1">
            <a:off x="4260915" y="3195873"/>
            <a:ext cx="682277" cy="1753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953737" y="4562251"/>
            <a:ext cx="4572000" cy="646331"/>
          </a:xfrm>
          <a:prstGeom prst="rect">
            <a:avLst/>
          </a:prstGeom>
        </p:spPr>
        <p:txBody>
          <a:bodyPr>
            <a:spAutoFit/>
          </a:bodyPr>
          <a:lstStyle/>
          <a:p>
            <a:r>
              <a:rPr lang="en-SG" dirty="0" err="1" smtClean="0">
                <a:solidFill>
                  <a:srgbClr val="FF0000"/>
                </a:solidFill>
              </a:rPr>
              <a:t>avrdude</a:t>
            </a:r>
            <a:r>
              <a:rPr lang="en-SG" dirty="0" smtClean="0">
                <a:solidFill>
                  <a:srgbClr val="FF0000"/>
                </a:solidFill>
              </a:rPr>
              <a:t>: stk500_getsync(): not in sync: </a:t>
            </a:r>
            <a:r>
              <a:rPr lang="en-SG" dirty="0" err="1" smtClean="0">
                <a:solidFill>
                  <a:srgbClr val="FF0000"/>
                </a:solidFill>
              </a:rPr>
              <a:t>resp</a:t>
            </a:r>
            <a:r>
              <a:rPr lang="en-SG" dirty="0" smtClean="0">
                <a:solidFill>
                  <a:srgbClr val="FF0000"/>
                </a:solidFill>
              </a:rPr>
              <a:t>=0x00</a:t>
            </a:r>
            <a:endParaRPr lang="en-SG" dirty="0">
              <a:solidFill>
                <a:srgbClr val="FF0000"/>
              </a:solidFill>
            </a:endParaRPr>
          </a:p>
        </p:txBody>
      </p:sp>
      <p:pic>
        <p:nvPicPr>
          <p:cNvPr id="93187" name="Picture 3"/>
          <p:cNvPicPr>
            <a:picLocks noChangeAspect="1" noChangeArrowheads="1"/>
          </p:cNvPicPr>
          <p:nvPr/>
        </p:nvPicPr>
        <p:blipFill>
          <a:blip r:embed="rId5"/>
          <a:srcRect/>
          <a:stretch>
            <a:fillRect/>
          </a:stretch>
        </p:blipFill>
        <p:spPr bwMode="auto">
          <a:xfrm>
            <a:off x="5011946" y="2047403"/>
            <a:ext cx="4200525" cy="1390650"/>
          </a:xfrm>
          <a:prstGeom prst="rect">
            <a:avLst/>
          </a:prstGeom>
          <a:noFill/>
          <a:ln w="9525">
            <a:noFill/>
            <a:miter lim="800000"/>
            <a:headEnd/>
            <a:tailEnd/>
          </a:ln>
        </p:spPr>
      </p:pic>
      <p:sp>
        <p:nvSpPr>
          <p:cNvPr id="17" name="Rectangle 16"/>
          <p:cNvSpPr/>
          <p:nvPr/>
        </p:nvSpPr>
        <p:spPr>
          <a:xfrm>
            <a:off x="763571" y="4392891"/>
            <a:ext cx="3497344" cy="1112364"/>
          </a:xfrm>
          <a:prstGeom prst="rect">
            <a:avLst/>
          </a:prstGeom>
          <a:solidFill>
            <a:schemeClr val="accent3">
              <a:lumMod val="85000"/>
              <a:alpha val="34000"/>
            </a:scheme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0" name="Straight Arrow Connector 19"/>
          <p:cNvCxnSpPr>
            <a:stCxn id="17" idx="3"/>
            <a:endCxn id="93185" idx="1"/>
          </p:cNvCxnSpPr>
          <p:nvPr/>
        </p:nvCxnSpPr>
        <p:spPr>
          <a:xfrm>
            <a:off x="4260915" y="4949073"/>
            <a:ext cx="774944" cy="9098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943203" y="1638690"/>
            <a:ext cx="1120820" cy="369332"/>
          </a:xfrm>
          <a:prstGeom prst="rect">
            <a:avLst/>
          </a:prstGeom>
          <a:noFill/>
        </p:spPr>
        <p:txBody>
          <a:bodyPr wrap="none" rtlCol="0">
            <a:spAutoFit/>
          </a:bodyPr>
          <a:lstStyle/>
          <a:p>
            <a:r>
              <a:rPr lang="en-US" dirty="0" smtClean="0"/>
              <a:t>Success:</a:t>
            </a:r>
            <a:endParaRPr lang="en-SG" dirty="0"/>
          </a:p>
        </p:txBody>
      </p:sp>
      <p:sp>
        <p:nvSpPr>
          <p:cNvPr id="28" name="TextBox 27"/>
          <p:cNvSpPr txBox="1"/>
          <p:nvPr/>
        </p:nvSpPr>
        <p:spPr>
          <a:xfrm>
            <a:off x="4968854" y="4262685"/>
            <a:ext cx="684803" cy="369332"/>
          </a:xfrm>
          <a:prstGeom prst="rect">
            <a:avLst/>
          </a:prstGeom>
          <a:noFill/>
        </p:spPr>
        <p:txBody>
          <a:bodyPr wrap="none" rtlCol="0">
            <a:spAutoFit/>
          </a:bodyPr>
          <a:lstStyle/>
          <a:p>
            <a:r>
              <a:rPr lang="en-US" dirty="0" smtClean="0"/>
              <a:t>Fail: </a:t>
            </a:r>
            <a:endParaRPr lang="en-SG" dirty="0"/>
          </a:p>
        </p:txBody>
      </p:sp>
      <p:sp>
        <p:nvSpPr>
          <p:cNvPr id="29" name="Text Box 11"/>
          <p:cNvSpPr txBox="1">
            <a:spLocks noChangeArrowheads="1"/>
          </p:cNvSpPr>
          <p:nvPr/>
        </p:nvSpPr>
        <p:spPr bwMode="auto">
          <a:xfrm>
            <a:off x="830350" y="4424476"/>
            <a:ext cx="1377300" cy="369332"/>
          </a:xfrm>
          <a:prstGeom prst="rect">
            <a:avLst/>
          </a:prstGeom>
          <a:noFill/>
          <a:ln w="9525">
            <a:noFill/>
            <a:miter lim="800000"/>
            <a:headEnd/>
            <a:tailEnd/>
          </a:ln>
        </p:spPr>
        <p:txBody>
          <a:bodyPr wrap="none">
            <a:spAutoFit/>
          </a:bodyPr>
          <a:lstStyle/>
          <a:p>
            <a:r>
              <a:rPr lang="en-US" dirty="0">
                <a:solidFill>
                  <a:srgbClr val="FF0000"/>
                </a:solidFill>
              </a:rPr>
              <a:t>3</a:t>
            </a:r>
            <a:r>
              <a:rPr lang="en-US" dirty="0" smtClean="0">
                <a:solidFill>
                  <a:srgbClr val="FF0000"/>
                </a:solidFill>
              </a:rPr>
              <a:t>. </a:t>
            </a:r>
            <a:r>
              <a:rPr lang="en-US" dirty="0" smtClean="0">
                <a:solidFill>
                  <a:srgbClr val="FF0000"/>
                </a:solidFill>
              </a:rPr>
              <a:t>M</a:t>
            </a:r>
            <a:r>
              <a:rPr lang="en-US" dirty="0" smtClean="0">
                <a:solidFill>
                  <a:srgbClr val="FF0000"/>
                </a:solidFill>
              </a:rPr>
              <a:t>essage</a:t>
            </a:r>
            <a:endParaRPr lang="en-US"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ja-JP" dirty="0" err="1" smtClean="0"/>
              <a:t>Arduino</a:t>
            </a:r>
            <a:r>
              <a:rPr lang="en-US" altLang="ja-JP" dirty="0" smtClean="0"/>
              <a:t> Board</a:t>
            </a:r>
          </a:p>
        </p:txBody>
      </p:sp>
      <p:pic>
        <p:nvPicPr>
          <p:cNvPr id="63490" name="Picture 2"/>
          <p:cNvPicPr>
            <a:picLocks noChangeAspect="1" noChangeArrowheads="1"/>
          </p:cNvPicPr>
          <p:nvPr/>
        </p:nvPicPr>
        <p:blipFill>
          <a:blip r:embed="rId3"/>
          <a:srcRect/>
          <a:stretch>
            <a:fillRect/>
          </a:stretch>
        </p:blipFill>
        <p:spPr bwMode="auto">
          <a:xfrm>
            <a:off x="1695450" y="1901891"/>
            <a:ext cx="5543550" cy="4054344"/>
          </a:xfrm>
          <a:prstGeom prst="rect">
            <a:avLst/>
          </a:prstGeom>
          <a:noFill/>
          <a:ln w="9525">
            <a:noFill/>
            <a:miter lim="800000"/>
            <a:headEnd/>
            <a:tailEnd/>
          </a:ln>
        </p:spPr>
      </p:pic>
      <p:sp>
        <p:nvSpPr>
          <p:cNvPr id="7" name="Left Brace 6"/>
          <p:cNvSpPr/>
          <p:nvPr/>
        </p:nvSpPr>
        <p:spPr>
          <a:xfrm rot="16200000" flipH="1">
            <a:off x="5241687" y="790874"/>
            <a:ext cx="324172" cy="2478794"/>
          </a:xfrm>
          <a:prstGeom prst="leftBrace">
            <a:avLst/>
          </a:prstGeom>
          <a:ln>
            <a:solidFill>
              <a:srgbClr val="7030A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8" name="Left Brace 7"/>
          <p:cNvSpPr/>
          <p:nvPr/>
        </p:nvSpPr>
        <p:spPr>
          <a:xfrm rot="5400000" flipH="1">
            <a:off x="6021920" y="5397362"/>
            <a:ext cx="273018" cy="1035586"/>
          </a:xfrm>
          <a:prstGeom prst="leftBrace">
            <a:avLst/>
          </a:prstGeom>
          <a:ln>
            <a:solidFill>
              <a:srgbClr val="7030A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10" name="TextBox 9"/>
          <p:cNvSpPr txBox="1"/>
          <p:nvPr/>
        </p:nvSpPr>
        <p:spPr>
          <a:xfrm>
            <a:off x="4322601" y="1396541"/>
            <a:ext cx="2159566" cy="369332"/>
          </a:xfrm>
          <a:prstGeom prst="rect">
            <a:avLst/>
          </a:prstGeom>
          <a:noFill/>
        </p:spPr>
        <p:txBody>
          <a:bodyPr wrap="none" rtlCol="0">
            <a:spAutoFit/>
          </a:bodyPr>
          <a:lstStyle/>
          <a:p>
            <a:r>
              <a:rPr lang="en-US" dirty="0" smtClean="0">
                <a:solidFill>
                  <a:srgbClr val="7030A0"/>
                </a:solidFill>
              </a:rPr>
              <a:t>Digital </a:t>
            </a:r>
            <a:r>
              <a:rPr lang="en-US" dirty="0" err="1" smtClean="0">
                <a:solidFill>
                  <a:srgbClr val="7030A0"/>
                </a:solidFill>
              </a:rPr>
              <a:t>Input/Output</a:t>
            </a:r>
            <a:endParaRPr lang="en-SG" dirty="0">
              <a:solidFill>
                <a:srgbClr val="7030A0"/>
              </a:solidFill>
            </a:endParaRPr>
          </a:p>
        </p:txBody>
      </p:sp>
      <p:sp>
        <p:nvSpPr>
          <p:cNvPr id="11" name="TextBox 10"/>
          <p:cNvSpPr txBox="1"/>
          <p:nvPr/>
        </p:nvSpPr>
        <p:spPr>
          <a:xfrm>
            <a:off x="5422659" y="6104316"/>
            <a:ext cx="1479892" cy="369332"/>
          </a:xfrm>
          <a:prstGeom prst="rect">
            <a:avLst/>
          </a:prstGeom>
          <a:noFill/>
        </p:spPr>
        <p:txBody>
          <a:bodyPr wrap="none" rtlCol="0">
            <a:spAutoFit/>
          </a:bodyPr>
          <a:lstStyle/>
          <a:p>
            <a:r>
              <a:rPr lang="en-US" dirty="0" smtClean="0">
                <a:solidFill>
                  <a:srgbClr val="7030A0"/>
                </a:solidFill>
              </a:rPr>
              <a:t>Analog Input</a:t>
            </a:r>
            <a:endParaRPr lang="en-SG" dirty="0">
              <a:solidFill>
                <a:srgbClr val="7030A0"/>
              </a:solidFill>
            </a:endParaRPr>
          </a:p>
        </p:txBody>
      </p:sp>
      <p:sp>
        <p:nvSpPr>
          <p:cNvPr id="12" name="Rounded Rectangle 11"/>
          <p:cNvSpPr/>
          <p:nvPr/>
        </p:nvSpPr>
        <p:spPr>
          <a:xfrm>
            <a:off x="3923607" y="3200399"/>
            <a:ext cx="631767" cy="423950"/>
          </a:xfrm>
          <a:prstGeom prst="roundRect">
            <a:avLst/>
          </a:prstGeom>
          <a:no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4" name="Left Brace 13"/>
          <p:cNvSpPr/>
          <p:nvPr/>
        </p:nvSpPr>
        <p:spPr>
          <a:xfrm rot="5400000" flipH="1">
            <a:off x="4698970" y="5250374"/>
            <a:ext cx="243833" cy="1347651"/>
          </a:xfrm>
          <a:prstGeom prst="leftBrace">
            <a:avLst/>
          </a:prstGeom>
          <a:ln>
            <a:solidFill>
              <a:srgbClr val="7030A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15" name="TextBox 14"/>
          <p:cNvSpPr txBox="1"/>
          <p:nvPr/>
        </p:nvSpPr>
        <p:spPr>
          <a:xfrm>
            <a:off x="4053780" y="6107082"/>
            <a:ext cx="1351652" cy="369332"/>
          </a:xfrm>
          <a:prstGeom prst="rect">
            <a:avLst/>
          </a:prstGeom>
          <a:noFill/>
        </p:spPr>
        <p:txBody>
          <a:bodyPr wrap="none" rtlCol="0">
            <a:spAutoFit/>
          </a:bodyPr>
          <a:lstStyle/>
          <a:p>
            <a:r>
              <a:rPr lang="en-US" dirty="0" smtClean="0">
                <a:solidFill>
                  <a:srgbClr val="7030A0"/>
                </a:solidFill>
              </a:rPr>
              <a:t>Power Pins</a:t>
            </a:r>
            <a:endParaRPr lang="en-SG" dirty="0">
              <a:solidFill>
                <a:srgbClr val="7030A0"/>
              </a:solidFill>
            </a:endParaRPr>
          </a:p>
        </p:txBody>
      </p:sp>
      <p:sp>
        <p:nvSpPr>
          <p:cNvPr id="16" name="TextBox 15"/>
          <p:cNvSpPr txBox="1"/>
          <p:nvPr/>
        </p:nvSpPr>
        <p:spPr>
          <a:xfrm>
            <a:off x="3615976" y="3682536"/>
            <a:ext cx="2396810" cy="369332"/>
          </a:xfrm>
          <a:prstGeom prst="rect">
            <a:avLst/>
          </a:prstGeom>
          <a:noFill/>
        </p:spPr>
        <p:txBody>
          <a:bodyPr wrap="none" rtlCol="0">
            <a:spAutoFit/>
          </a:bodyPr>
          <a:lstStyle/>
          <a:p>
            <a:r>
              <a:rPr lang="en-US" dirty="0" smtClean="0">
                <a:solidFill>
                  <a:srgbClr val="7030A0"/>
                </a:solidFill>
              </a:rPr>
              <a:t>TX+RX monitor LEDs</a:t>
            </a:r>
            <a:endParaRPr lang="en-SG" dirty="0">
              <a:solidFill>
                <a:srgbClr val="7030A0"/>
              </a:solidFill>
            </a:endParaRPr>
          </a:p>
        </p:txBody>
      </p:sp>
      <p:sp>
        <p:nvSpPr>
          <p:cNvPr id="17" name="Rounded Rectangle 16"/>
          <p:cNvSpPr/>
          <p:nvPr/>
        </p:nvSpPr>
        <p:spPr>
          <a:xfrm>
            <a:off x="6004560" y="3291842"/>
            <a:ext cx="631767" cy="220288"/>
          </a:xfrm>
          <a:prstGeom prst="roundRect">
            <a:avLst/>
          </a:prstGeom>
          <a:no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8" name="TextBox 17"/>
          <p:cNvSpPr txBox="1"/>
          <p:nvPr/>
        </p:nvSpPr>
        <p:spPr>
          <a:xfrm>
            <a:off x="6844080" y="3219395"/>
            <a:ext cx="1351652" cy="369332"/>
          </a:xfrm>
          <a:prstGeom prst="rect">
            <a:avLst/>
          </a:prstGeom>
          <a:noFill/>
        </p:spPr>
        <p:txBody>
          <a:bodyPr wrap="none" rtlCol="0">
            <a:spAutoFit/>
          </a:bodyPr>
          <a:lstStyle/>
          <a:p>
            <a:r>
              <a:rPr lang="en-US" dirty="0" smtClean="0">
                <a:solidFill>
                  <a:srgbClr val="7030A0"/>
                </a:solidFill>
              </a:rPr>
              <a:t>Power LED</a:t>
            </a:r>
            <a:endParaRPr lang="en-SG" dirty="0">
              <a:solidFill>
                <a:srgbClr val="7030A0"/>
              </a:solidFill>
            </a:endParaRPr>
          </a:p>
        </p:txBody>
      </p:sp>
      <p:sp>
        <p:nvSpPr>
          <p:cNvPr id="19" name="Rounded Rectangle 18"/>
          <p:cNvSpPr/>
          <p:nvPr/>
        </p:nvSpPr>
        <p:spPr>
          <a:xfrm>
            <a:off x="2521528" y="2244436"/>
            <a:ext cx="554182" cy="548640"/>
          </a:xfrm>
          <a:prstGeom prst="roundRect">
            <a:avLst/>
          </a:prstGeom>
          <a:no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0" name="TextBox 19"/>
          <p:cNvSpPr txBox="1"/>
          <p:nvPr/>
        </p:nvSpPr>
        <p:spPr>
          <a:xfrm>
            <a:off x="1665266" y="1889762"/>
            <a:ext cx="1518364" cy="369332"/>
          </a:xfrm>
          <a:prstGeom prst="rect">
            <a:avLst/>
          </a:prstGeom>
          <a:noFill/>
        </p:spPr>
        <p:txBody>
          <a:bodyPr wrap="none" rtlCol="0">
            <a:spAutoFit/>
          </a:bodyPr>
          <a:lstStyle/>
          <a:p>
            <a:r>
              <a:rPr lang="en-US" dirty="0" smtClean="0">
                <a:solidFill>
                  <a:srgbClr val="7030A0"/>
                </a:solidFill>
              </a:rPr>
              <a:t>Reset Button</a:t>
            </a:r>
            <a:endParaRPr lang="en-SG" dirty="0">
              <a:solidFill>
                <a:srgbClr val="7030A0"/>
              </a:solidFill>
            </a:endParaRPr>
          </a:p>
        </p:txBody>
      </p:sp>
      <p:sp>
        <p:nvSpPr>
          <p:cNvPr id="22" name="Left Brace 21"/>
          <p:cNvSpPr/>
          <p:nvPr/>
        </p:nvSpPr>
        <p:spPr>
          <a:xfrm>
            <a:off x="1696596" y="2787268"/>
            <a:ext cx="315083" cy="1035586"/>
          </a:xfrm>
          <a:prstGeom prst="leftBrace">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
        <p:nvSpPr>
          <p:cNvPr id="23" name="TextBox 22"/>
          <p:cNvSpPr txBox="1"/>
          <p:nvPr/>
        </p:nvSpPr>
        <p:spPr>
          <a:xfrm>
            <a:off x="354608" y="3117859"/>
            <a:ext cx="1197764" cy="369332"/>
          </a:xfrm>
          <a:prstGeom prst="rect">
            <a:avLst/>
          </a:prstGeom>
          <a:noFill/>
        </p:spPr>
        <p:txBody>
          <a:bodyPr wrap="none" rtlCol="0">
            <a:spAutoFit/>
          </a:bodyPr>
          <a:lstStyle/>
          <a:p>
            <a:r>
              <a:rPr lang="en-US" dirty="0" smtClean="0">
                <a:solidFill>
                  <a:srgbClr val="7030A0"/>
                </a:solidFill>
              </a:rPr>
              <a:t>USB Jack</a:t>
            </a:r>
            <a:endParaRPr lang="en-SG" dirty="0">
              <a:solidFill>
                <a:srgbClr val="7030A0"/>
              </a:solidFill>
            </a:endParaRPr>
          </a:p>
        </p:txBody>
      </p:sp>
      <p:sp>
        <p:nvSpPr>
          <p:cNvPr id="24" name="Left Brace 23"/>
          <p:cNvSpPr/>
          <p:nvPr/>
        </p:nvSpPr>
        <p:spPr>
          <a:xfrm>
            <a:off x="1973687" y="4710279"/>
            <a:ext cx="315083" cy="1035586"/>
          </a:xfrm>
          <a:prstGeom prst="leftBrace">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
        <p:nvSpPr>
          <p:cNvPr id="25" name="TextBox 24"/>
          <p:cNvSpPr txBox="1"/>
          <p:nvPr/>
        </p:nvSpPr>
        <p:spPr>
          <a:xfrm>
            <a:off x="631699" y="5040870"/>
            <a:ext cx="1377300" cy="369332"/>
          </a:xfrm>
          <a:prstGeom prst="rect">
            <a:avLst/>
          </a:prstGeom>
          <a:noFill/>
        </p:spPr>
        <p:txBody>
          <a:bodyPr wrap="none" rtlCol="0">
            <a:spAutoFit/>
          </a:bodyPr>
          <a:lstStyle/>
          <a:p>
            <a:r>
              <a:rPr lang="en-US" dirty="0" smtClean="0">
                <a:solidFill>
                  <a:srgbClr val="7030A0"/>
                </a:solidFill>
              </a:rPr>
              <a:t>Power Jack</a:t>
            </a:r>
            <a:endParaRPr lang="en-SG" dirty="0">
              <a:solidFill>
                <a:srgbClr val="7030A0"/>
              </a:solidFill>
            </a:endParaRPr>
          </a:p>
        </p:txBody>
      </p:sp>
      <p:sp>
        <p:nvSpPr>
          <p:cNvPr id="26" name="Left Brace 25"/>
          <p:cNvSpPr/>
          <p:nvPr/>
        </p:nvSpPr>
        <p:spPr>
          <a:xfrm rot="10800000">
            <a:off x="6691743" y="3232765"/>
            <a:ext cx="152398" cy="359218"/>
          </a:xfrm>
          <a:prstGeom prst="leftBrace">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sz="8800" dirty="0" smtClean="0">
                <a:solidFill>
                  <a:srgbClr val="FFC000"/>
                </a:solidFill>
              </a:rPr>
              <a:t>i</a:t>
            </a:r>
            <a:r>
              <a:rPr lang="en-US" sz="8800" dirty="0" smtClean="0">
                <a:solidFill>
                  <a:srgbClr val="FFC000"/>
                </a:solidFill>
              </a:rPr>
              <a:t>nt</a:t>
            </a:r>
            <a:r>
              <a:rPr lang="en-US" sz="8800" dirty="0" smtClean="0"/>
              <a:t>    </a:t>
            </a:r>
            <a:r>
              <a:rPr lang="en-US" sz="8800" dirty="0" err="1" smtClean="0"/>
              <a:t>i</a:t>
            </a:r>
            <a:r>
              <a:rPr lang="en-US" sz="8800" dirty="0" smtClean="0"/>
              <a:t>   =   10; </a:t>
            </a:r>
            <a:endParaRPr lang="en-SG" sz="8800" dirty="0"/>
          </a:p>
        </p:txBody>
      </p:sp>
      <p:sp>
        <p:nvSpPr>
          <p:cNvPr id="19" name="Title 18"/>
          <p:cNvSpPr>
            <a:spLocks noGrp="1"/>
          </p:cNvSpPr>
          <p:nvPr>
            <p:ph type="title"/>
          </p:nvPr>
        </p:nvSpPr>
        <p:spPr/>
        <p:txBody>
          <a:bodyPr/>
          <a:lstStyle/>
          <a:p>
            <a:endParaRPr lang="en-SG"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ja-JP" dirty="0" smtClean="0">
                <a:ea typeface="ＭＳ Ｐゴシック" pitchFamily="34" charset="-128"/>
              </a:rPr>
              <a:t>Basic Tools</a:t>
            </a:r>
            <a:endParaRPr lang="en-US" altLang="ja-JP" dirty="0">
              <a:ea typeface="ＭＳ Ｐゴシック" pitchFamily="34" charset="-128"/>
            </a:endParaRPr>
          </a:p>
        </p:txBody>
      </p:sp>
      <p:sp>
        <p:nvSpPr>
          <p:cNvPr id="4099" name="Rectangle 3"/>
          <p:cNvSpPr>
            <a:spLocks noGrp="1" noChangeArrowheads="1"/>
          </p:cNvSpPr>
          <p:nvPr>
            <p:ph type="body" idx="1"/>
          </p:nvPr>
        </p:nvSpPr>
        <p:spPr/>
        <p:txBody>
          <a:bodyPr/>
          <a:lstStyle/>
          <a:p>
            <a:endParaRPr lang="en-US" altLang="ja-JP" dirty="0">
              <a:ea typeface="ＭＳ Ｐゴシック" pitchFamily="34" charset="-128"/>
            </a:endParaRPr>
          </a:p>
        </p:txBody>
      </p:sp>
      <p:pic>
        <p:nvPicPr>
          <p:cNvPr id="4100" name="Picture 4" descr="DSC_0216"/>
          <p:cNvPicPr>
            <a:picLocks noChangeAspect="1" noChangeArrowheads="1"/>
          </p:cNvPicPr>
          <p:nvPr/>
        </p:nvPicPr>
        <p:blipFill>
          <a:blip r:embed="rId3"/>
          <a:srcRect/>
          <a:stretch>
            <a:fillRect/>
          </a:stretch>
        </p:blipFill>
        <p:spPr bwMode="auto">
          <a:xfrm>
            <a:off x="76200" y="1676400"/>
            <a:ext cx="2711450" cy="2716212"/>
          </a:xfrm>
          <a:prstGeom prst="rect">
            <a:avLst/>
          </a:prstGeom>
          <a:noFill/>
        </p:spPr>
      </p:pic>
      <p:pic>
        <p:nvPicPr>
          <p:cNvPr id="4102" name="Picture 6" descr="DSC_0218-1"/>
          <p:cNvPicPr>
            <a:picLocks noChangeAspect="1" noChangeArrowheads="1"/>
          </p:cNvPicPr>
          <p:nvPr/>
        </p:nvPicPr>
        <p:blipFill>
          <a:blip r:embed="rId4"/>
          <a:srcRect/>
          <a:stretch>
            <a:fillRect/>
          </a:stretch>
        </p:blipFill>
        <p:spPr bwMode="auto">
          <a:xfrm>
            <a:off x="2743200" y="1676400"/>
            <a:ext cx="1530350" cy="2697163"/>
          </a:xfrm>
          <a:prstGeom prst="rect">
            <a:avLst/>
          </a:prstGeom>
          <a:noFill/>
        </p:spPr>
      </p:pic>
      <p:pic>
        <p:nvPicPr>
          <p:cNvPr id="4101" name="Picture 5" descr="DSC_0213"/>
          <p:cNvPicPr>
            <a:picLocks noChangeAspect="1" noChangeArrowheads="1"/>
          </p:cNvPicPr>
          <p:nvPr/>
        </p:nvPicPr>
        <p:blipFill>
          <a:blip r:embed="rId5"/>
          <a:srcRect l="-1563" t="17236" r="-1587" b="9787"/>
          <a:stretch>
            <a:fillRect/>
          </a:stretch>
        </p:blipFill>
        <p:spPr bwMode="auto">
          <a:xfrm>
            <a:off x="4191000" y="1676400"/>
            <a:ext cx="5029200" cy="2667000"/>
          </a:xfrm>
          <a:prstGeom prst="rect">
            <a:avLst/>
          </a:prstGeom>
          <a:noFill/>
        </p:spPr>
      </p:pic>
      <p:sp>
        <p:nvSpPr>
          <p:cNvPr id="7" name="Rectangle 6"/>
          <p:cNvSpPr/>
          <p:nvPr/>
        </p:nvSpPr>
        <p:spPr>
          <a:xfrm>
            <a:off x="685800" y="4343400"/>
            <a:ext cx="1531620" cy="369332"/>
          </a:xfrm>
          <a:prstGeom prst="rect">
            <a:avLst/>
          </a:prstGeom>
        </p:spPr>
        <p:txBody>
          <a:bodyPr wrap="square">
            <a:spAutoFit/>
          </a:bodyPr>
          <a:lstStyle/>
          <a:p>
            <a:r>
              <a:rPr lang="en-US" altLang="ja-JP" dirty="0" smtClean="0"/>
              <a:t>Multi-meter</a:t>
            </a:r>
            <a:endParaRPr lang="en-US" altLang="ja-JP" dirty="0"/>
          </a:p>
        </p:txBody>
      </p:sp>
      <p:sp>
        <p:nvSpPr>
          <p:cNvPr id="8" name="Rectangle 7"/>
          <p:cNvSpPr/>
          <p:nvPr/>
        </p:nvSpPr>
        <p:spPr>
          <a:xfrm>
            <a:off x="2667000" y="4343400"/>
            <a:ext cx="1676400" cy="369332"/>
          </a:xfrm>
          <a:prstGeom prst="rect">
            <a:avLst/>
          </a:prstGeom>
        </p:spPr>
        <p:txBody>
          <a:bodyPr wrap="square">
            <a:spAutoFit/>
          </a:bodyPr>
          <a:lstStyle/>
          <a:p>
            <a:r>
              <a:rPr lang="en-US" altLang="ja-JP" dirty="0" smtClean="0"/>
              <a:t>Cable Stripper</a:t>
            </a:r>
            <a:endParaRPr lang="en-US" altLang="ja-JP" dirty="0"/>
          </a:p>
        </p:txBody>
      </p:sp>
      <p:sp>
        <p:nvSpPr>
          <p:cNvPr id="9" name="Rectangle 8"/>
          <p:cNvSpPr/>
          <p:nvPr/>
        </p:nvSpPr>
        <p:spPr>
          <a:xfrm>
            <a:off x="6077476" y="4355068"/>
            <a:ext cx="1390124" cy="369332"/>
          </a:xfrm>
          <a:prstGeom prst="rect">
            <a:avLst/>
          </a:prstGeom>
        </p:spPr>
        <p:txBody>
          <a:bodyPr wrap="none">
            <a:spAutoFit/>
          </a:bodyPr>
          <a:lstStyle/>
          <a:p>
            <a:r>
              <a:rPr lang="en-US" altLang="ja-JP" dirty="0" smtClean="0"/>
              <a:t>Breadboard</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lstStyle/>
          <a:p>
            <a:r>
              <a:rPr lang="en-US" altLang="ja-JP" dirty="0" err="1">
                <a:ea typeface="ＭＳ Ｐゴシック" pitchFamily="34" charset="-128"/>
              </a:rPr>
              <a:t>Solderless</a:t>
            </a:r>
            <a:r>
              <a:rPr lang="en-US" altLang="ja-JP" dirty="0">
                <a:ea typeface="ＭＳ Ｐゴシック" pitchFamily="34" charset="-128"/>
              </a:rPr>
              <a:t> </a:t>
            </a:r>
            <a:r>
              <a:rPr lang="en-US" altLang="ja-JP" dirty="0">
                <a:solidFill>
                  <a:schemeClr val="accent2"/>
                </a:solidFill>
                <a:ea typeface="ＭＳ Ｐゴシック" pitchFamily="34" charset="-128"/>
              </a:rPr>
              <a:t>Breadboard</a:t>
            </a:r>
            <a:endParaRPr lang="ja-JP" altLang="en-US">
              <a:ea typeface="ＭＳ Ｐゴシック" pitchFamily="34" charset="-128"/>
            </a:endParaRPr>
          </a:p>
        </p:txBody>
      </p:sp>
      <p:grpSp>
        <p:nvGrpSpPr>
          <p:cNvPr id="37" name="Group 36"/>
          <p:cNvGrpSpPr/>
          <p:nvPr/>
        </p:nvGrpSpPr>
        <p:grpSpPr>
          <a:xfrm>
            <a:off x="650469" y="3323628"/>
            <a:ext cx="7876311" cy="2610708"/>
            <a:chOff x="-81051" y="2057400"/>
            <a:chExt cx="8845793" cy="2932056"/>
          </a:xfrm>
        </p:grpSpPr>
        <p:pic>
          <p:nvPicPr>
            <p:cNvPr id="43" name="Picture 2" descr="C:\Users\Dell\Desktop\Week02\Bboard\Untitled Sketch 3.fzz - Fritzing - [Breadboard View] 2682012 125749 PM.jpg"/>
            <p:cNvPicPr>
              <a:picLocks noChangeAspect="1" noChangeArrowheads="1"/>
            </p:cNvPicPr>
            <p:nvPr/>
          </p:nvPicPr>
          <p:blipFill>
            <a:blip r:embed="rId3"/>
            <a:srcRect/>
            <a:stretch>
              <a:fillRect/>
            </a:stretch>
          </p:blipFill>
          <p:spPr bwMode="auto">
            <a:xfrm>
              <a:off x="1479904" y="2265936"/>
              <a:ext cx="7086600" cy="2300262"/>
            </a:xfrm>
            <a:prstGeom prst="rect">
              <a:avLst/>
            </a:prstGeom>
            <a:noFill/>
          </p:spPr>
        </p:pic>
        <p:sp>
          <p:nvSpPr>
            <p:cNvPr id="46" name="Left Brace 45"/>
            <p:cNvSpPr/>
            <p:nvPr/>
          </p:nvSpPr>
          <p:spPr>
            <a:xfrm>
              <a:off x="1291408" y="2265936"/>
              <a:ext cx="76200" cy="3048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47" name="Left Brace 46"/>
            <p:cNvSpPr/>
            <p:nvPr/>
          </p:nvSpPr>
          <p:spPr>
            <a:xfrm>
              <a:off x="1289404" y="2723136"/>
              <a:ext cx="76200" cy="6096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48" name="Left Brace 47"/>
            <p:cNvSpPr/>
            <p:nvPr/>
          </p:nvSpPr>
          <p:spPr>
            <a:xfrm>
              <a:off x="1297420" y="3501200"/>
              <a:ext cx="76200" cy="6096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49" name="Left Brace 48"/>
            <p:cNvSpPr/>
            <p:nvPr/>
          </p:nvSpPr>
          <p:spPr>
            <a:xfrm>
              <a:off x="1311456" y="4223136"/>
              <a:ext cx="76200" cy="3048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cxnSp>
          <p:nvCxnSpPr>
            <p:cNvPr id="51" name="Straight Arrow Connector 50"/>
            <p:cNvCxnSpPr/>
            <p:nvPr/>
          </p:nvCxnSpPr>
          <p:spPr>
            <a:xfrm>
              <a:off x="1879600" y="2476500"/>
              <a:ext cx="3023870" cy="0"/>
            </a:xfrm>
            <a:prstGeom prst="straightConnector1">
              <a:avLst/>
            </a:prstGeom>
            <a:ln>
              <a:solidFill>
                <a:srgbClr val="92D050"/>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3" name="Straight Arrow Connector 52"/>
            <p:cNvCxnSpPr/>
            <p:nvPr/>
          </p:nvCxnSpPr>
          <p:spPr>
            <a:xfrm>
              <a:off x="1645116" y="2744096"/>
              <a:ext cx="0" cy="540060"/>
            </a:xfrm>
            <a:prstGeom prst="straightConnector1">
              <a:avLst/>
            </a:prstGeom>
            <a:ln>
              <a:solidFill>
                <a:srgbClr val="92D05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1753128" y="2744096"/>
              <a:ext cx="0" cy="540060"/>
            </a:xfrm>
            <a:prstGeom prst="straightConnector1">
              <a:avLst/>
            </a:prstGeom>
            <a:ln>
              <a:solidFill>
                <a:srgbClr val="92D05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1861140" y="2744096"/>
              <a:ext cx="0" cy="540060"/>
            </a:xfrm>
            <a:prstGeom prst="straightConnector1">
              <a:avLst/>
            </a:prstGeom>
            <a:ln>
              <a:solidFill>
                <a:srgbClr val="92D05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1645116" y="3500180"/>
              <a:ext cx="0" cy="540060"/>
            </a:xfrm>
            <a:prstGeom prst="straightConnector1">
              <a:avLst/>
            </a:prstGeom>
            <a:ln>
              <a:solidFill>
                <a:srgbClr val="92D05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1753128" y="3500180"/>
              <a:ext cx="0" cy="540060"/>
            </a:xfrm>
            <a:prstGeom prst="straightConnector1">
              <a:avLst/>
            </a:prstGeom>
            <a:ln>
              <a:solidFill>
                <a:srgbClr val="92D05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1861140" y="3500180"/>
              <a:ext cx="0" cy="540060"/>
            </a:xfrm>
            <a:prstGeom prst="straightConnector1">
              <a:avLst/>
            </a:prstGeom>
            <a:ln>
              <a:solidFill>
                <a:srgbClr val="92D05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618751" y="4788567"/>
              <a:ext cx="806334" cy="6355"/>
            </a:xfrm>
            <a:prstGeom prst="straightConnector1">
              <a:avLst/>
            </a:prstGeom>
            <a:ln>
              <a:solidFill>
                <a:srgbClr val="92D050"/>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61" name="TextBox 60"/>
            <p:cNvSpPr txBox="1"/>
            <p:nvPr/>
          </p:nvSpPr>
          <p:spPr>
            <a:xfrm>
              <a:off x="6412816" y="4620124"/>
              <a:ext cx="2351926" cy="369332"/>
            </a:xfrm>
            <a:prstGeom prst="rect">
              <a:avLst/>
            </a:prstGeom>
            <a:noFill/>
          </p:spPr>
          <p:txBody>
            <a:bodyPr wrap="none" rtlCol="0">
              <a:spAutoFit/>
            </a:bodyPr>
            <a:lstStyle/>
            <a:p>
              <a:r>
                <a:rPr lang="en-US" dirty="0" smtClean="0"/>
                <a:t>Electrical Connection</a:t>
              </a:r>
              <a:endParaRPr lang="en-SG" dirty="0"/>
            </a:p>
          </p:txBody>
        </p:sp>
        <p:sp>
          <p:nvSpPr>
            <p:cNvPr id="62" name="TextBox 61"/>
            <p:cNvSpPr txBox="1"/>
            <p:nvPr/>
          </p:nvSpPr>
          <p:spPr>
            <a:xfrm>
              <a:off x="-81051" y="2221834"/>
              <a:ext cx="1446012" cy="380226"/>
            </a:xfrm>
            <a:prstGeom prst="rect">
              <a:avLst/>
            </a:prstGeom>
            <a:noFill/>
          </p:spPr>
          <p:txBody>
            <a:bodyPr wrap="none" rtlCol="0">
              <a:spAutoFit/>
            </a:bodyPr>
            <a:lstStyle/>
            <a:p>
              <a:r>
                <a:rPr lang="en-US" sz="1600" dirty="0" smtClean="0"/>
                <a:t>Power Rail1</a:t>
              </a:r>
              <a:endParaRPr lang="en-SG" sz="1600" dirty="0"/>
            </a:p>
          </p:txBody>
        </p:sp>
        <p:sp>
          <p:nvSpPr>
            <p:cNvPr id="63" name="TextBox 62"/>
            <p:cNvSpPr txBox="1"/>
            <p:nvPr/>
          </p:nvSpPr>
          <p:spPr>
            <a:xfrm>
              <a:off x="-72192" y="4166939"/>
              <a:ext cx="1446012" cy="380226"/>
            </a:xfrm>
            <a:prstGeom prst="rect">
              <a:avLst/>
            </a:prstGeom>
            <a:noFill/>
          </p:spPr>
          <p:txBody>
            <a:bodyPr wrap="none" rtlCol="0">
              <a:spAutoFit/>
            </a:bodyPr>
            <a:lstStyle/>
            <a:p>
              <a:r>
                <a:rPr lang="en-US" sz="1600" dirty="0" smtClean="0"/>
                <a:t>Power Rail2</a:t>
              </a:r>
              <a:endParaRPr lang="en-SG" sz="1600" dirty="0"/>
            </a:p>
          </p:txBody>
        </p:sp>
        <p:sp>
          <p:nvSpPr>
            <p:cNvPr id="64" name="TextBox 63"/>
            <p:cNvSpPr txBox="1"/>
            <p:nvPr/>
          </p:nvSpPr>
          <p:spPr>
            <a:xfrm>
              <a:off x="-36939" y="2843482"/>
              <a:ext cx="1287532" cy="369332"/>
            </a:xfrm>
            <a:prstGeom prst="rect">
              <a:avLst/>
            </a:prstGeom>
            <a:noFill/>
          </p:spPr>
          <p:txBody>
            <a:bodyPr wrap="none" rtlCol="0">
              <a:spAutoFit/>
            </a:bodyPr>
            <a:lstStyle/>
            <a:p>
              <a:r>
                <a:rPr lang="en-US" dirty="0" smtClean="0"/>
                <a:t>Columns 1</a:t>
              </a:r>
              <a:endParaRPr lang="en-SG" dirty="0"/>
            </a:p>
          </p:txBody>
        </p:sp>
        <p:sp>
          <p:nvSpPr>
            <p:cNvPr id="65" name="TextBox 64"/>
            <p:cNvSpPr txBox="1"/>
            <p:nvPr/>
          </p:nvSpPr>
          <p:spPr>
            <a:xfrm>
              <a:off x="-16891" y="3609514"/>
              <a:ext cx="1287532" cy="369332"/>
            </a:xfrm>
            <a:prstGeom prst="rect">
              <a:avLst/>
            </a:prstGeom>
            <a:noFill/>
          </p:spPr>
          <p:txBody>
            <a:bodyPr wrap="none" rtlCol="0">
              <a:spAutoFit/>
            </a:bodyPr>
            <a:lstStyle/>
            <a:p>
              <a:r>
                <a:rPr lang="en-US" dirty="0" smtClean="0"/>
                <a:t>Columns 2</a:t>
              </a:r>
              <a:endParaRPr lang="en-SG" dirty="0"/>
            </a:p>
          </p:txBody>
        </p:sp>
        <p:cxnSp>
          <p:nvCxnSpPr>
            <p:cNvPr id="30" name="Straight Arrow Connector 29"/>
            <p:cNvCxnSpPr/>
            <p:nvPr/>
          </p:nvCxnSpPr>
          <p:spPr>
            <a:xfrm>
              <a:off x="1884680" y="2364740"/>
              <a:ext cx="3023870" cy="0"/>
            </a:xfrm>
            <a:prstGeom prst="straightConnector1">
              <a:avLst/>
            </a:prstGeom>
            <a:ln>
              <a:solidFill>
                <a:srgbClr val="92D050"/>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32" name="Straight Connector 31"/>
            <p:cNvCxnSpPr/>
            <p:nvPr/>
          </p:nvCxnSpPr>
          <p:spPr>
            <a:xfrm>
              <a:off x="5008880" y="2098040"/>
              <a:ext cx="0" cy="62992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a:off x="5095240" y="2476500"/>
              <a:ext cx="3023870" cy="0"/>
            </a:xfrm>
            <a:prstGeom prst="straightConnector1">
              <a:avLst/>
            </a:prstGeom>
            <a:ln>
              <a:solidFill>
                <a:srgbClr val="92D050"/>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34" name="Straight Arrow Connector 33"/>
            <p:cNvCxnSpPr/>
            <p:nvPr/>
          </p:nvCxnSpPr>
          <p:spPr>
            <a:xfrm>
              <a:off x="5100320" y="2364740"/>
              <a:ext cx="3023870" cy="0"/>
            </a:xfrm>
            <a:prstGeom prst="straightConnector1">
              <a:avLst/>
            </a:prstGeom>
            <a:ln>
              <a:solidFill>
                <a:srgbClr val="92D050"/>
              </a:solidFill>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35" name="Left Brace 34"/>
            <p:cNvSpPr/>
            <p:nvPr/>
          </p:nvSpPr>
          <p:spPr>
            <a:xfrm rot="5400000">
              <a:off x="3314700" y="617220"/>
              <a:ext cx="167640" cy="307848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36" name="Left Brace 35"/>
            <p:cNvSpPr/>
            <p:nvPr/>
          </p:nvSpPr>
          <p:spPr>
            <a:xfrm rot="5400000">
              <a:off x="6568440" y="601980"/>
              <a:ext cx="167640" cy="307848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grpSp>
      <p:sp>
        <p:nvSpPr>
          <p:cNvPr id="38" name="Content Placeholder 37"/>
          <p:cNvSpPr>
            <a:spLocks noGrp="1"/>
          </p:cNvSpPr>
          <p:nvPr>
            <p:ph idx="1"/>
          </p:nvPr>
        </p:nvSpPr>
        <p:spPr/>
        <p:txBody>
          <a:bodyPr/>
          <a:lstStyle/>
          <a:p>
            <a:r>
              <a:rPr lang="en-SG" sz="1800" b="0" i="0" dirty="0" smtClean="0">
                <a:solidFill>
                  <a:schemeClr val="tx1"/>
                </a:solidFill>
                <a:latin typeface="Calibri" pitchFamily="34" charset="0"/>
                <a:ea typeface="ＭＳ Ｐゴシック" pitchFamily="34" charset="-128"/>
                <a:cs typeface="Calibri" pitchFamily="34" charset="0"/>
              </a:rPr>
              <a:t>A </a:t>
            </a:r>
            <a:r>
              <a:rPr lang="en-SG" sz="1800" b="1" i="0" dirty="0" smtClean="0">
                <a:solidFill>
                  <a:schemeClr val="tx1"/>
                </a:solidFill>
                <a:latin typeface="Calibri" pitchFamily="34" charset="0"/>
                <a:ea typeface="ＭＳ Ｐゴシック" pitchFamily="34" charset="-128"/>
                <a:cs typeface="Calibri" pitchFamily="34" charset="0"/>
              </a:rPr>
              <a:t>breadboard</a:t>
            </a:r>
            <a:r>
              <a:rPr lang="en-SG" sz="1800" b="0" i="0" dirty="0" smtClean="0">
                <a:solidFill>
                  <a:schemeClr val="tx1"/>
                </a:solidFill>
                <a:latin typeface="Calibri" pitchFamily="34" charset="0"/>
                <a:ea typeface="ＭＳ Ｐゴシック" pitchFamily="34" charset="-128"/>
                <a:cs typeface="Calibri" pitchFamily="34" charset="0"/>
              </a:rPr>
              <a:t> is a reusable construction base for </a:t>
            </a:r>
            <a:r>
              <a:rPr lang="en-SG" sz="1800" b="0" i="0" u="none" strike="noStrike" dirty="0" smtClean="0">
                <a:solidFill>
                  <a:schemeClr val="tx1"/>
                </a:solidFill>
                <a:latin typeface="Calibri" pitchFamily="34" charset="0"/>
                <a:ea typeface="ＭＳ Ｐゴシック" pitchFamily="34" charset="-128"/>
                <a:cs typeface="Calibri" pitchFamily="34" charset="0"/>
              </a:rPr>
              <a:t>prototyping</a:t>
            </a:r>
            <a:r>
              <a:rPr lang="en-SG" sz="1800" b="0" i="0" dirty="0" smtClean="0">
                <a:solidFill>
                  <a:schemeClr val="tx1"/>
                </a:solidFill>
                <a:latin typeface="Calibri" pitchFamily="34" charset="0"/>
                <a:ea typeface="ＭＳ Ｐゴシック" pitchFamily="34" charset="-128"/>
                <a:cs typeface="Calibri" pitchFamily="34" charset="0"/>
              </a:rPr>
              <a:t> of </a:t>
            </a:r>
            <a:r>
              <a:rPr lang="en-SG" sz="1800" b="0" i="0" u="none" strike="noStrike" dirty="0" smtClean="0">
                <a:solidFill>
                  <a:schemeClr val="tx1"/>
                </a:solidFill>
                <a:latin typeface="Calibri" pitchFamily="34" charset="0"/>
                <a:ea typeface="ＭＳ Ｐゴシック" pitchFamily="34" charset="-128"/>
                <a:cs typeface="Calibri" pitchFamily="34" charset="0"/>
              </a:rPr>
              <a:t>electronics</a:t>
            </a:r>
            <a:r>
              <a:rPr lang="en-SG" sz="1800" b="0" i="0" dirty="0" smtClean="0">
                <a:solidFill>
                  <a:schemeClr val="tx1"/>
                </a:solidFill>
                <a:latin typeface="Calibri" pitchFamily="34" charset="0"/>
                <a:ea typeface="ＭＳ Ｐゴシック" pitchFamily="34" charset="-128"/>
                <a:cs typeface="Calibri" pitchFamily="34" charset="0"/>
              </a:rPr>
              <a:t>. </a:t>
            </a:r>
          </a:p>
          <a:p>
            <a:r>
              <a:rPr lang="en-US" sz="1800" b="0" i="0" dirty="0" smtClean="0">
                <a:solidFill>
                  <a:schemeClr val="tx1"/>
                </a:solidFill>
                <a:latin typeface="Calibri" pitchFamily="34" charset="0"/>
                <a:ea typeface="ＭＳ Ｐゴシック" pitchFamily="34" charset="-128"/>
                <a:cs typeface="Calibri" pitchFamily="34" charset="0"/>
              </a:rPr>
              <a:t>No soldering -&gt; insert wire / components</a:t>
            </a:r>
            <a:r>
              <a:rPr lang="en-US" sz="1800" b="0" i="0" baseline="0" dirty="0" smtClean="0">
                <a:solidFill>
                  <a:schemeClr val="tx1"/>
                </a:solidFill>
                <a:latin typeface="Calibri" pitchFamily="34" charset="0"/>
                <a:ea typeface="ＭＳ Ｐゴシック" pitchFamily="34" charset="-128"/>
                <a:cs typeface="Calibri" pitchFamily="34" charset="0"/>
              </a:rPr>
              <a:t> </a:t>
            </a:r>
            <a:r>
              <a:rPr lang="en-US" sz="1800" b="0" i="0" dirty="0" smtClean="0">
                <a:solidFill>
                  <a:schemeClr val="tx1"/>
                </a:solidFill>
                <a:latin typeface="Calibri" pitchFamily="34" charset="0"/>
                <a:ea typeface="ＭＳ Ｐゴシック" pitchFamily="34" charset="-128"/>
                <a:cs typeface="Calibri" pitchFamily="34" charset="0"/>
              </a:rPr>
              <a:t> </a:t>
            </a:r>
          </a:p>
          <a:p>
            <a:r>
              <a:rPr lang="en-US" sz="1800" b="0" i="0" dirty="0" smtClean="0">
                <a:solidFill>
                  <a:schemeClr val="tx1"/>
                </a:solidFill>
                <a:latin typeface="Calibri" pitchFamily="34" charset="0"/>
                <a:ea typeface="ＭＳ Ｐゴシック" pitchFamily="34" charset="-128"/>
                <a:cs typeface="Calibri" pitchFamily="34" charset="0"/>
              </a:rPr>
              <a:t>Reusable/ Easy</a:t>
            </a:r>
            <a:r>
              <a:rPr lang="en-US" sz="1800" b="0" i="0" baseline="0" dirty="0" smtClean="0">
                <a:solidFill>
                  <a:schemeClr val="tx1"/>
                </a:solidFill>
                <a:latin typeface="Calibri" pitchFamily="34" charset="0"/>
                <a:ea typeface="ＭＳ Ｐゴシック" pitchFamily="34" charset="-128"/>
                <a:cs typeface="Calibri" pitchFamily="34" charset="0"/>
              </a:rPr>
              <a:t> to change connections</a:t>
            </a:r>
            <a:endParaRPr lang="en-SG" sz="1800" b="0" i="0" dirty="0" smtClean="0">
              <a:solidFill>
                <a:schemeClr val="tx1"/>
              </a:solidFill>
              <a:latin typeface="Calibri" pitchFamily="34" charset="0"/>
              <a:ea typeface="ＭＳ Ｐゴシック" pitchFamily="34" charset="-128"/>
              <a:cs typeface="Calibri" pitchFamily="34"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ja-JP" dirty="0">
                <a:ea typeface="ＭＳ Ｐゴシック" pitchFamily="34" charset="-128"/>
              </a:rPr>
              <a:t>Wire Stripper</a:t>
            </a:r>
          </a:p>
        </p:txBody>
      </p:sp>
      <p:sp>
        <p:nvSpPr>
          <p:cNvPr id="66563" name="Rectangle 3"/>
          <p:cNvSpPr>
            <a:spLocks noGrp="1" noChangeArrowheads="1"/>
          </p:cNvSpPr>
          <p:nvPr>
            <p:ph type="body" idx="1"/>
          </p:nvPr>
        </p:nvSpPr>
        <p:spPr/>
        <p:txBody>
          <a:bodyPr/>
          <a:lstStyle/>
          <a:p>
            <a:endParaRPr lang="en-SG" smtClean="0"/>
          </a:p>
        </p:txBody>
      </p:sp>
      <p:pic>
        <p:nvPicPr>
          <p:cNvPr id="66564" name="Picture 4" descr="DSC_0218"/>
          <p:cNvPicPr>
            <a:picLocks noChangeAspect="1" noChangeArrowheads="1"/>
          </p:cNvPicPr>
          <p:nvPr/>
        </p:nvPicPr>
        <p:blipFill>
          <a:blip r:embed="rId3">
            <a:clrChange>
              <a:clrFrom>
                <a:srgbClr val="C9DDD2"/>
              </a:clrFrom>
              <a:clrTo>
                <a:srgbClr val="C9DDD2">
                  <a:alpha val="0"/>
                </a:srgbClr>
              </a:clrTo>
            </a:clrChange>
            <a:lum bright="18000" contrast="36000"/>
          </a:blip>
          <a:srcRect l="5528" t="14241" r="72069" b="10463"/>
          <a:stretch>
            <a:fillRect/>
          </a:stretch>
        </p:blipFill>
        <p:spPr bwMode="auto">
          <a:xfrm>
            <a:off x="404813" y="1604963"/>
            <a:ext cx="1708150" cy="4305300"/>
          </a:xfrm>
          <a:prstGeom prst="rect">
            <a:avLst/>
          </a:prstGeom>
          <a:noFill/>
        </p:spPr>
      </p:pic>
      <p:grpSp>
        <p:nvGrpSpPr>
          <p:cNvPr id="2" name="Group 5"/>
          <p:cNvGrpSpPr>
            <a:grpSpLocks/>
          </p:cNvGrpSpPr>
          <p:nvPr/>
        </p:nvGrpSpPr>
        <p:grpSpPr bwMode="auto">
          <a:xfrm>
            <a:off x="2300288" y="1619250"/>
            <a:ext cx="6581775" cy="4254500"/>
            <a:chOff x="276" y="989"/>
            <a:chExt cx="6004" cy="4075"/>
          </a:xfrm>
        </p:grpSpPr>
        <p:pic>
          <p:nvPicPr>
            <p:cNvPr id="66566" name="Picture 6"/>
            <p:cNvPicPr>
              <a:picLocks noChangeAspect="1" noChangeArrowheads="1"/>
            </p:cNvPicPr>
            <p:nvPr/>
          </p:nvPicPr>
          <p:blipFill>
            <a:blip r:embed="rId4"/>
            <a:srcRect/>
            <a:stretch>
              <a:fillRect/>
            </a:stretch>
          </p:blipFill>
          <p:spPr bwMode="auto">
            <a:xfrm>
              <a:off x="276" y="989"/>
              <a:ext cx="3000" cy="1974"/>
            </a:xfrm>
            <a:prstGeom prst="rect">
              <a:avLst/>
            </a:prstGeom>
            <a:noFill/>
            <a:ln w="28575" algn="ctr">
              <a:noFill/>
              <a:miter lim="800000"/>
              <a:headEnd/>
              <a:tailEnd/>
            </a:ln>
            <a:effectLst/>
          </p:spPr>
        </p:pic>
        <p:pic>
          <p:nvPicPr>
            <p:cNvPr id="66567" name="Picture 7"/>
            <p:cNvPicPr>
              <a:picLocks noChangeAspect="1" noChangeArrowheads="1"/>
            </p:cNvPicPr>
            <p:nvPr/>
          </p:nvPicPr>
          <p:blipFill>
            <a:blip r:embed="rId5"/>
            <a:srcRect b="14317"/>
            <a:stretch>
              <a:fillRect/>
            </a:stretch>
          </p:blipFill>
          <p:spPr bwMode="auto">
            <a:xfrm>
              <a:off x="3280" y="989"/>
              <a:ext cx="3000" cy="1969"/>
            </a:xfrm>
            <a:prstGeom prst="rect">
              <a:avLst/>
            </a:prstGeom>
            <a:noFill/>
            <a:ln w="28575" algn="ctr">
              <a:noFill/>
              <a:miter lim="800000"/>
              <a:headEnd/>
              <a:tailEnd/>
            </a:ln>
            <a:effectLst/>
          </p:spPr>
        </p:pic>
        <p:pic>
          <p:nvPicPr>
            <p:cNvPr id="66568" name="Picture 8"/>
            <p:cNvPicPr>
              <a:picLocks noChangeAspect="1" noChangeArrowheads="1"/>
            </p:cNvPicPr>
            <p:nvPr/>
          </p:nvPicPr>
          <p:blipFill>
            <a:blip r:embed="rId6"/>
            <a:srcRect b="4996"/>
            <a:stretch>
              <a:fillRect/>
            </a:stretch>
          </p:blipFill>
          <p:spPr bwMode="auto">
            <a:xfrm>
              <a:off x="297" y="2960"/>
              <a:ext cx="3000" cy="2092"/>
            </a:xfrm>
            <a:prstGeom prst="rect">
              <a:avLst/>
            </a:prstGeom>
            <a:noFill/>
            <a:ln w="28575" algn="ctr">
              <a:noFill/>
              <a:miter lim="800000"/>
              <a:headEnd/>
              <a:tailEnd/>
            </a:ln>
            <a:effectLst/>
          </p:spPr>
        </p:pic>
        <p:pic>
          <p:nvPicPr>
            <p:cNvPr id="66569" name="Picture 9"/>
            <p:cNvPicPr>
              <a:picLocks noChangeAspect="1" noChangeArrowheads="1"/>
            </p:cNvPicPr>
            <p:nvPr/>
          </p:nvPicPr>
          <p:blipFill>
            <a:blip r:embed="rId7"/>
            <a:srcRect/>
            <a:stretch>
              <a:fillRect/>
            </a:stretch>
          </p:blipFill>
          <p:spPr bwMode="auto">
            <a:xfrm>
              <a:off x="3279" y="2946"/>
              <a:ext cx="3000" cy="2118"/>
            </a:xfrm>
            <a:prstGeom prst="rect">
              <a:avLst/>
            </a:prstGeom>
            <a:noFill/>
            <a:ln w="28575" algn="ctr">
              <a:noFill/>
              <a:miter lim="800000"/>
              <a:headEnd/>
              <a:tailEnd/>
            </a:ln>
            <a:effectLst/>
          </p:spPr>
        </p:pic>
      </p:gr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ja-JP" dirty="0" err="1" smtClean="0">
                <a:ea typeface="ＭＳ Ｐゴシック" pitchFamily="34" charset="-128"/>
              </a:rPr>
              <a:t>Multimeter</a:t>
            </a:r>
            <a:endParaRPr lang="en-US" altLang="ja-JP" dirty="0">
              <a:ea typeface="ＭＳ Ｐゴシック" pitchFamily="34" charset="-128"/>
            </a:endParaRPr>
          </a:p>
        </p:txBody>
      </p:sp>
      <p:sp>
        <p:nvSpPr>
          <p:cNvPr id="20483" name="Rectangle 3"/>
          <p:cNvSpPr>
            <a:spLocks noGrp="1" noChangeArrowheads="1"/>
          </p:cNvSpPr>
          <p:nvPr>
            <p:ph type="body" idx="1"/>
          </p:nvPr>
        </p:nvSpPr>
        <p:spPr/>
        <p:txBody>
          <a:bodyPr/>
          <a:lstStyle/>
          <a:p>
            <a:r>
              <a:rPr lang="en-US" altLang="ja-JP" dirty="0">
                <a:ea typeface="ＭＳ Ｐゴシック" pitchFamily="34" charset="-128"/>
              </a:rPr>
              <a:t>Resistance (Ω)</a:t>
            </a:r>
          </a:p>
          <a:p>
            <a:r>
              <a:rPr lang="en-US" altLang="ja-JP" dirty="0">
                <a:ea typeface="ＭＳ Ｐゴシック" pitchFamily="34" charset="-128"/>
              </a:rPr>
              <a:t>DC Voltage (V)</a:t>
            </a:r>
            <a:endParaRPr lang="ja-JP" altLang="en-US">
              <a:ea typeface="ＭＳ Ｐゴシック" pitchFamily="34" charset="-128"/>
            </a:endParaRPr>
          </a:p>
          <a:p>
            <a:r>
              <a:rPr lang="en-US" altLang="ja-JP" dirty="0">
                <a:ea typeface="ＭＳ Ｐゴシック" pitchFamily="34" charset="-128"/>
              </a:rPr>
              <a:t>AC Voltage (V)</a:t>
            </a:r>
          </a:p>
          <a:p>
            <a:r>
              <a:rPr lang="en-US" altLang="ja-JP" dirty="0">
                <a:ea typeface="ＭＳ Ｐゴシック" pitchFamily="34" charset="-128"/>
              </a:rPr>
              <a:t>DC Current (A)</a:t>
            </a:r>
          </a:p>
          <a:p>
            <a:r>
              <a:rPr lang="en-US" altLang="ja-JP" dirty="0" smtClean="0">
                <a:ea typeface="ＭＳ Ｐゴシック" pitchFamily="34" charset="-128"/>
              </a:rPr>
              <a:t>Continuity Test</a:t>
            </a:r>
            <a:endParaRPr lang="en-US" altLang="ja-JP" dirty="0">
              <a:ea typeface="ＭＳ Ｐゴシック" pitchFamily="34" charset="-128"/>
            </a:endParaRPr>
          </a:p>
          <a:p>
            <a:r>
              <a:rPr lang="en-US" altLang="ja-JP" dirty="0">
                <a:ea typeface="ＭＳ Ｐゴシック" pitchFamily="34" charset="-128"/>
              </a:rPr>
              <a:t>Diode Test</a:t>
            </a:r>
          </a:p>
        </p:txBody>
      </p:sp>
      <p:pic>
        <p:nvPicPr>
          <p:cNvPr id="20484" name="Picture 4" descr="IMG_1085"/>
          <p:cNvPicPr>
            <a:picLocks noChangeAspect="1" noChangeArrowheads="1"/>
          </p:cNvPicPr>
          <p:nvPr/>
        </p:nvPicPr>
        <p:blipFill>
          <a:blip r:embed="rId3"/>
          <a:srcRect/>
          <a:stretch>
            <a:fillRect/>
          </a:stretch>
        </p:blipFill>
        <p:spPr bwMode="auto">
          <a:xfrm>
            <a:off x="4267200" y="1676400"/>
            <a:ext cx="4419600" cy="4419600"/>
          </a:xfrm>
          <a:prstGeom prst="rect">
            <a:avLst/>
          </a:prstGeom>
          <a:noFill/>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IMG_1085"/>
          <p:cNvPicPr>
            <a:picLocks noChangeAspect="1" noChangeArrowheads="1"/>
          </p:cNvPicPr>
          <p:nvPr/>
        </p:nvPicPr>
        <p:blipFill>
          <a:blip r:embed="rId3"/>
          <a:srcRect l="7866" t="7866" r="46066" b="13483"/>
          <a:stretch>
            <a:fillRect/>
          </a:stretch>
        </p:blipFill>
        <p:spPr bwMode="auto">
          <a:xfrm>
            <a:off x="2895600" y="1371600"/>
            <a:ext cx="3124200" cy="5334000"/>
          </a:xfrm>
          <a:prstGeom prst="rect">
            <a:avLst/>
          </a:prstGeom>
          <a:noFill/>
        </p:spPr>
      </p:pic>
      <p:sp>
        <p:nvSpPr>
          <p:cNvPr id="22530" name="Rectangle 2"/>
          <p:cNvSpPr>
            <a:spLocks noGrp="1" noChangeArrowheads="1"/>
          </p:cNvSpPr>
          <p:nvPr>
            <p:ph type="title"/>
          </p:nvPr>
        </p:nvSpPr>
        <p:spPr/>
        <p:txBody>
          <a:bodyPr/>
          <a:lstStyle/>
          <a:p>
            <a:r>
              <a:rPr lang="en-US" altLang="ja-JP" dirty="0" err="1">
                <a:ea typeface="ＭＳ Ｐゴシック" pitchFamily="34" charset="-128"/>
              </a:rPr>
              <a:t>Multimeter</a:t>
            </a:r>
            <a:endParaRPr lang="en-US" altLang="ja-JP" dirty="0">
              <a:ea typeface="ＭＳ Ｐゴシック" pitchFamily="34" charset="-128"/>
            </a:endParaRPr>
          </a:p>
        </p:txBody>
      </p:sp>
      <p:sp>
        <p:nvSpPr>
          <p:cNvPr id="22533" name="Rectangle 5"/>
          <p:cNvSpPr>
            <a:spLocks noChangeArrowheads="1"/>
          </p:cNvSpPr>
          <p:nvPr/>
        </p:nvSpPr>
        <p:spPr bwMode="auto">
          <a:xfrm>
            <a:off x="6248400" y="4997450"/>
            <a:ext cx="1708150" cy="641350"/>
          </a:xfrm>
          <a:prstGeom prst="rect">
            <a:avLst/>
          </a:prstGeom>
          <a:noFill/>
          <a:ln w="9525">
            <a:noFill/>
            <a:miter lim="800000"/>
            <a:headEnd/>
            <a:tailEnd/>
          </a:ln>
          <a:effectLst/>
        </p:spPr>
        <p:txBody>
          <a:bodyPr wrap="none">
            <a:spAutoFit/>
          </a:bodyPr>
          <a:lstStyle/>
          <a:p>
            <a:r>
              <a:rPr lang="en-US" altLang="ja-JP">
                <a:solidFill>
                  <a:srgbClr val="FF0000"/>
                </a:solidFill>
                <a:ea typeface="ＭＳ Ｐゴシック" pitchFamily="34" charset="-128"/>
              </a:rPr>
              <a:t>Continuity Test</a:t>
            </a:r>
          </a:p>
          <a:p>
            <a:r>
              <a:rPr lang="en-US" altLang="ja-JP">
                <a:solidFill>
                  <a:srgbClr val="FF0000"/>
                </a:solidFill>
                <a:ea typeface="ＭＳ Ｐゴシック" pitchFamily="34" charset="-128"/>
              </a:rPr>
              <a:t>Diode Test</a:t>
            </a:r>
          </a:p>
        </p:txBody>
      </p:sp>
      <p:sp>
        <p:nvSpPr>
          <p:cNvPr id="22534" name="Rectangle 6"/>
          <p:cNvSpPr>
            <a:spLocks noChangeArrowheads="1"/>
          </p:cNvSpPr>
          <p:nvPr/>
        </p:nvSpPr>
        <p:spPr bwMode="auto">
          <a:xfrm>
            <a:off x="863600" y="3138488"/>
            <a:ext cx="1822450" cy="366712"/>
          </a:xfrm>
          <a:prstGeom prst="rect">
            <a:avLst/>
          </a:prstGeom>
          <a:noFill/>
          <a:ln w="9525">
            <a:noFill/>
            <a:miter lim="800000"/>
            <a:headEnd/>
            <a:tailEnd/>
          </a:ln>
          <a:effectLst/>
        </p:spPr>
        <p:txBody>
          <a:bodyPr wrap="none">
            <a:spAutoFit/>
          </a:bodyPr>
          <a:lstStyle/>
          <a:p>
            <a:pPr>
              <a:spcBef>
                <a:spcPct val="20000"/>
              </a:spcBef>
            </a:pPr>
            <a:r>
              <a:rPr lang="en-US" altLang="ja-JP">
                <a:solidFill>
                  <a:srgbClr val="FF0000"/>
                </a:solidFill>
                <a:ea typeface="ＭＳ Ｐゴシック" pitchFamily="34" charset="-128"/>
              </a:rPr>
              <a:t>Resistance Test</a:t>
            </a:r>
          </a:p>
        </p:txBody>
      </p:sp>
      <p:sp>
        <p:nvSpPr>
          <p:cNvPr id="22535" name="Rectangle 7"/>
          <p:cNvSpPr>
            <a:spLocks noChangeArrowheads="1"/>
          </p:cNvSpPr>
          <p:nvPr/>
        </p:nvSpPr>
        <p:spPr bwMode="auto">
          <a:xfrm>
            <a:off x="6248400" y="3124200"/>
            <a:ext cx="1860550" cy="366713"/>
          </a:xfrm>
          <a:prstGeom prst="rect">
            <a:avLst/>
          </a:prstGeom>
          <a:noFill/>
          <a:ln w="9525">
            <a:noFill/>
            <a:miter lim="800000"/>
            <a:headEnd/>
            <a:tailEnd/>
          </a:ln>
          <a:effectLst/>
        </p:spPr>
        <p:txBody>
          <a:bodyPr wrap="none">
            <a:spAutoFit/>
          </a:bodyPr>
          <a:lstStyle/>
          <a:p>
            <a:r>
              <a:rPr lang="en-US" altLang="ja-JP">
                <a:solidFill>
                  <a:srgbClr val="FF0000"/>
                </a:solidFill>
                <a:ea typeface="ＭＳ Ｐゴシック" pitchFamily="34" charset="-128"/>
              </a:rPr>
              <a:t>DC Voltage Test</a:t>
            </a:r>
          </a:p>
        </p:txBody>
      </p:sp>
      <p:sp>
        <p:nvSpPr>
          <p:cNvPr id="22536" name="Rectangle 8"/>
          <p:cNvSpPr>
            <a:spLocks noChangeArrowheads="1"/>
          </p:cNvSpPr>
          <p:nvPr/>
        </p:nvSpPr>
        <p:spPr bwMode="auto">
          <a:xfrm>
            <a:off x="6248400" y="4038600"/>
            <a:ext cx="1847850" cy="366713"/>
          </a:xfrm>
          <a:prstGeom prst="rect">
            <a:avLst/>
          </a:prstGeom>
          <a:noFill/>
          <a:ln w="9525">
            <a:noFill/>
            <a:miter lim="800000"/>
            <a:headEnd/>
            <a:tailEnd/>
          </a:ln>
          <a:effectLst/>
        </p:spPr>
        <p:txBody>
          <a:bodyPr wrap="none">
            <a:spAutoFit/>
          </a:bodyPr>
          <a:lstStyle/>
          <a:p>
            <a:pPr>
              <a:spcBef>
                <a:spcPct val="20000"/>
              </a:spcBef>
            </a:pPr>
            <a:r>
              <a:rPr lang="en-US" altLang="ja-JP">
                <a:solidFill>
                  <a:srgbClr val="FF0000"/>
                </a:solidFill>
                <a:ea typeface="ＭＳ Ｐゴシック" pitchFamily="34" charset="-128"/>
              </a:rPr>
              <a:t>AC Voltage Test</a:t>
            </a:r>
          </a:p>
        </p:txBody>
      </p:sp>
      <p:sp>
        <p:nvSpPr>
          <p:cNvPr id="22537" name="Rectangle 9"/>
          <p:cNvSpPr>
            <a:spLocks noChangeArrowheads="1"/>
          </p:cNvSpPr>
          <p:nvPr/>
        </p:nvSpPr>
        <p:spPr bwMode="auto">
          <a:xfrm>
            <a:off x="838200" y="4648200"/>
            <a:ext cx="1847850" cy="366713"/>
          </a:xfrm>
          <a:prstGeom prst="rect">
            <a:avLst/>
          </a:prstGeom>
          <a:noFill/>
          <a:ln w="9525">
            <a:noFill/>
            <a:miter lim="800000"/>
            <a:headEnd/>
            <a:tailEnd/>
          </a:ln>
          <a:effectLst/>
        </p:spPr>
        <p:txBody>
          <a:bodyPr wrap="none">
            <a:spAutoFit/>
          </a:bodyPr>
          <a:lstStyle/>
          <a:p>
            <a:pPr>
              <a:spcBef>
                <a:spcPct val="20000"/>
              </a:spcBef>
            </a:pPr>
            <a:r>
              <a:rPr lang="en-US" altLang="ja-JP">
                <a:solidFill>
                  <a:srgbClr val="FF0000"/>
                </a:solidFill>
                <a:ea typeface="ＭＳ Ｐゴシック" pitchFamily="34" charset="-128"/>
              </a:rPr>
              <a:t>DC Current Test</a:t>
            </a:r>
          </a:p>
        </p:txBody>
      </p:sp>
      <p:sp>
        <p:nvSpPr>
          <p:cNvPr id="22545" name="Line 17"/>
          <p:cNvSpPr>
            <a:spLocks noChangeShapeType="1"/>
          </p:cNvSpPr>
          <p:nvPr/>
        </p:nvSpPr>
        <p:spPr bwMode="auto">
          <a:xfrm>
            <a:off x="2667000" y="3352800"/>
            <a:ext cx="685800" cy="304800"/>
          </a:xfrm>
          <a:prstGeom prst="line">
            <a:avLst/>
          </a:prstGeom>
          <a:noFill/>
          <a:ln w="28575">
            <a:solidFill>
              <a:srgbClr val="FF0000"/>
            </a:solidFill>
            <a:round/>
            <a:headEnd/>
            <a:tailEnd/>
          </a:ln>
          <a:effectLst/>
        </p:spPr>
        <p:txBody>
          <a:bodyPr/>
          <a:lstStyle/>
          <a:p>
            <a:endParaRPr lang="en-SG"/>
          </a:p>
        </p:txBody>
      </p:sp>
      <p:sp>
        <p:nvSpPr>
          <p:cNvPr id="22546" name="Line 18"/>
          <p:cNvSpPr>
            <a:spLocks noChangeShapeType="1"/>
          </p:cNvSpPr>
          <p:nvPr/>
        </p:nvSpPr>
        <p:spPr bwMode="auto">
          <a:xfrm>
            <a:off x="2667000" y="4876800"/>
            <a:ext cx="685800" cy="0"/>
          </a:xfrm>
          <a:prstGeom prst="line">
            <a:avLst/>
          </a:prstGeom>
          <a:noFill/>
          <a:ln w="28575">
            <a:solidFill>
              <a:srgbClr val="FF0000"/>
            </a:solidFill>
            <a:round/>
            <a:headEnd/>
            <a:tailEnd/>
          </a:ln>
          <a:effectLst/>
        </p:spPr>
        <p:txBody>
          <a:bodyPr/>
          <a:lstStyle/>
          <a:p>
            <a:endParaRPr lang="en-SG"/>
          </a:p>
        </p:txBody>
      </p:sp>
      <p:sp>
        <p:nvSpPr>
          <p:cNvPr id="22547" name="Line 19"/>
          <p:cNvSpPr>
            <a:spLocks noChangeShapeType="1"/>
          </p:cNvSpPr>
          <p:nvPr/>
        </p:nvSpPr>
        <p:spPr bwMode="auto">
          <a:xfrm flipH="1">
            <a:off x="5562600" y="3352800"/>
            <a:ext cx="685800" cy="304800"/>
          </a:xfrm>
          <a:prstGeom prst="line">
            <a:avLst/>
          </a:prstGeom>
          <a:noFill/>
          <a:ln w="28575">
            <a:solidFill>
              <a:srgbClr val="FF0000"/>
            </a:solidFill>
            <a:round/>
            <a:headEnd/>
            <a:tailEnd/>
          </a:ln>
          <a:effectLst/>
        </p:spPr>
        <p:txBody>
          <a:bodyPr/>
          <a:lstStyle/>
          <a:p>
            <a:endParaRPr lang="en-SG"/>
          </a:p>
        </p:txBody>
      </p:sp>
      <p:sp>
        <p:nvSpPr>
          <p:cNvPr id="22548" name="Line 20"/>
          <p:cNvSpPr>
            <a:spLocks noChangeShapeType="1"/>
          </p:cNvSpPr>
          <p:nvPr/>
        </p:nvSpPr>
        <p:spPr bwMode="auto">
          <a:xfrm flipH="1">
            <a:off x="5562600" y="4267200"/>
            <a:ext cx="685800" cy="304800"/>
          </a:xfrm>
          <a:prstGeom prst="line">
            <a:avLst/>
          </a:prstGeom>
          <a:noFill/>
          <a:ln w="28575">
            <a:solidFill>
              <a:srgbClr val="FF0000"/>
            </a:solidFill>
            <a:round/>
            <a:headEnd/>
            <a:tailEnd/>
          </a:ln>
          <a:effectLst/>
        </p:spPr>
        <p:txBody>
          <a:bodyPr/>
          <a:lstStyle/>
          <a:p>
            <a:endParaRPr lang="en-SG"/>
          </a:p>
        </p:txBody>
      </p:sp>
      <p:sp>
        <p:nvSpPr>
          <p:cNvPr id="22549" name="Line 21"/>
          <p:cNvSpPr>
            <a:spLocks noChangeShapeType="1"/>
          </p:cNvSpPr>
          <p:nvPr/>
        </p:nvSpPr>
        <p:spPr bwMode="auto">
          <a:xfrm>
            <a:off x="5105400" y="5029200"/>
            <a:ext cx="1143000" cy="228600"/>
          </a:xfrm>
          <a:prstGeom prst="line">
            <a:avLst/>
          </a:prstGeom>
          <a:noFill/>
          <a:ln w="28575">
            <a:solidFill>
              <a:srgbClr val="FF0000"/>
            </a:solidFill>
            <a:round/>
            <a:headEnd/>
            <a:tailEnd/>
          </a:ln>
          <a:effectLst/>
        </p:spPr>
        <p:txBody>
          <a:bodyPr/>
          <a:lstStyle/>
          <a:p>
            <a:endParaRPr lang="en-SG"/>
          </a:p>
        </p:txBody>
      </p:sp>
      <p:sp>
        <p:nvSpPr>
          <p:cNvPr id="22550" name="Oval 22"/>
          <p:cNvSpPr>
            <a:spLocks noChangeArrowheads="1"/>
          </p:cNvSpPr>
          <p:nvPr/>
        </p:nvSpPr>
        <p:spPr bwMode="auto">
          <a:xfrm>
            <a:off x="3276600" y="2819400"/>
            <a:ext cx="609600" cy="533400"/>
          </a:xfrm>
          <a:prstGeom prst="ellipse">
            <a:avLst/>
          </a:prstGeom>
          <a:noFill/>
          <a:ln w="28575" algn="ctr">
            <a:solidFill>
              <a:srgbClr val="FF0000"/>
            </a:solidFill>
            <a:round/>
            <a:headEnd/>
            <a:tailEnd/>
          </a:ln>
          <a:effectLst/>
        </p:spPr>
        <p:txBody>
          <a:bodyPr wrap="none" anchor="ctr"/>
          <a:lstStyle/>
          <a:p>
            <a:endParaRPr lang="en-SG"/>
          </a:p>
        </p:txBody>
      </p:sp>
      <p:sp>
        <p:nvSpPr>
          <p:cNvPr id="22551" name="Line 23"/>
          <p:cNvSpPr>
            <a:spLocks noChangeShapeType="1"/>
          </p:cNvSpPr>
          <p:nvPr/>
        </p:nvSpPr>
        <p:spPr bwMode="auto">
          <a:xfrm flipH="1" flipV="1">
            <a:off x="2514600" y="2438400"/>
            <a:ext cx="762000" cy="457200"/>
          </a:xfrm>
          <a:prstGeom prst="line">
            <a:avLst/>
          </a:prstGeom>
          <a:noFill/>
          <a:ln w="28575">
            <a:solidFill>
              <a:srgbClr val="FF0000"/>
            </a:solidFill>
            <a:round/>
            <a:headEnd/>
            <a:tailEnd/>
          </a:ln>
          <a:effectLst/>
        </p:spPr>
        <p:txBody>
          <a:bodyPr/>
          <a:lstStyle/>
          <a:p>
            <a:endParaRPr lang="en-SG"/>
          </a:p>
        </p:txBody>
      </p:sp>
      <p:sp>
        <p:nvSpPr>
          <p:cNvPr id="22552" name="Text Box 24"/>
          <p:cNvSpPr txBox="1">
            <a:spLocks noChangeArrowheads="1"/>
          </p:cNvSpPr>
          <p:nvPr/>
        </p:nvSpPr>
        <p:spPr bwMode="auto">
          <a:xfrm>
            <a:off x="1066800" y="2147888"/>
            <a:ext cx="1377950" cy="366712"/>
          </a:xfrm>
          <a:prstGeom prst="rect">
            <a:avLst/>
          </a:prstGeom>
          <a:noFill/>
          <a:ln w="28575" algn="ctr">
            <a:noFill/>
            <a:miter lim="800000"/>
            <a:headEnd/>
            <a:tailEnd/>
          </a:ln>
          <a:effectLst/>
        </p:spPr>
        <p:txBody>
          <a:bodyPr wrap="none">
            <a:spAutoFit/>
          </a:bodyPr>
          <a:lstStyle/>
          <a:p>
            <a:pPr algn="ctr"/>
            <a:r>
              <a:rPr lang="en-US" altLang="ja-JP">
                <a:solidFill>
                  <a:srgbClr val="FF0000"/>
                </a:solidFill>
                <a:ea typeface="ＭＳ Ｐゴシック" pitchFamily="34" charset="-128"/>
              </a:rPr>
              <a:t>Hold Button</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ja-JP" dirty="0">
                <a:ea typeface="ＭＳ Ｐゴシック" pitchFamily="34" charset="-128"/>
              </a:rPr>
              <a:t>LED1:: My 1</a:t>
            </a:r>
            <a:r>
              <a:rPr lang="en-US" altLang="ja-JP" baseline="30000" dirty="0">
                <a:ea typeface="ＭＳ Ｐゴシック" pitchFamily="34" charset="-128"/>
              </a:rPr>
              <a:t>st</a:t>
            </a:r>
            <a:r>
              <a:rPr lang="en-US" altLang="ja-JP" dirty="0">
                <a:ea typeface="ＭＳ Ｐゴシック" pitchFamily="34" charset="-128"/>
              </a:rPr>
              <a:t> LED Circuit</a:t>
            </a:r>
          </a:p>
        </p:txBody>
      </p:sp>
      <p:sp>
        <p:nvSpPr>
          <p:cNvPr id="6" name="Content Placeholder 5"/>
          <p:cNvSpPr>
            <a:spLocks noGrp="1"/>
          </p:cNvSpPr>
          <p:nvPr>
            <p:ph idx="1"/>
          </p:nvPr>
        </p:nvSpPr>
        <p:spPr/>
        <p:txBody>
          <a:bodyPr/>
          <a:lstStyle/>
          <a:p>
            <a:endParaRPr lang="en-SG" dirty="0"/>
          </a:p>
        </p:txBody>
      </p:sp>
      <p:pic>
        <p:nvPicPr>
          <p:cNvPr id="68610" name="Picture 2" descr="C:\Users\Dell\Desktop\Week02\00_LED\00_LED_bb-01.jpg"/>
          <p:cNvPicPr>
            <a:picLocks noChangeAspect="1" noChangeArrowheads="1"/>
          </p:cNvPicPr>
          <p:nvPr/>
        </p:nvPicPr>
        <p:blipFill>
          <a:blip r:embed="rId3"/>
          <a:srcRect/>
          <a:stretch>
            <a:fillRect/>
          </a:stretch>
        </p:blipFill>
        <p:spPr bwMode="auto">
          <a:xfrm>
            <a:off x="275419" y="1291246"/>
            <a:ext cx="4979624" cy="5313329"/>
          </a:xfrm>
          <a:prstGeom prst="rect">
            <a:avLst/>
          </a:prstGeom>
          <a:noFill/>
        </p:spPr>
      </p:pic>
      <p:pic>
        <p:nvPicPr>
          <p:cNvPr id="7" name="Picture 1"/>
          <p:cNvPicPr>
            <a:picLocks noChangeAspect="1" noChangeArrowheads="1"/>
          </p:cNvPicPr>
          <p:nvPr/>
        </p:nvPicPr>
        <p:blipFill>
          <a:blip r:embed="rId4"/>
          <a:srcRect/>
          <a:stretch>
            <a:fillRect/>
          </a:stretch>
        </p:blipFill>
        <p:spPr bwMode="auto">
          <a:xfrm>
            <a:off x="5818559" y="1873250"/>
            <a:ext cx="1604963" cy="4075113"/>
          </a:xfrm>
          <a:prstGeom prst="rect">
            <a:avLst/>
          </a:prstGeom>
          <a:noFill/>
          <a:ln w="9525">
            <a:noFill/>
            <a:miter lim="800000"/>
            <a:headEnd/>
            <a:tailEnd/>
          </a:ln>
        </p:spPr>
      </p:pic>
      <p:cxnSp>
        <p:nvCxnSpPr>
          <p:cNvPr id="9" name="Straight Arrow Connector 8"/>
          <p:cNvCxnSpPr/>
          <p:nvPr/>
        </p:nvCxnSpPr>
        <p:spPr>
          <a:xfrm flipH="1">
            <a:off x="6717671" y="2281473"/>
            <a:ext cx="57942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670892" y="5521105"/>
            <a:ext cx="57942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a:off x="6716161" y="3303005"/>
            <a:ext cx="57942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p:nvPr/>
        </p:nvCxnSpPr>
        <p:spPr>
          <a:xfrm flipH="1">
            <a:off x="6750866" y="4462603"/>
            <a:ext cx="57942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3" name="TextBox 12"/>
          <p:cNvSpPr txBox="1"/>
          <p:nvPr/>
        </p:nvSpPr>
        <p:spPr>
          <a:xfrm>
            <a:off x="7405735" y="4264181"/>
            <a:ext cx="633507" cy="369332"/>
          </a:xfrm>
          <a:prstGeom prst="rect">
            <a:avLst/>
          </a:prstGeom>
          <a:noFill/>
        </p:spPr>
        <p:txBody>
          <a:bodyPr wrap="none" rtlCol="0">
            <a:spAutoFit/>
          </a:bodyPr>
          <a:lstStyle/>
          <a:p>
            <a:r>
              <a:rPr lang="en-US" dirty="0" smtClean="0">
                <a:solidFill>
                  <a:schemeClr val="accent2"/>
                </a:solidFill>
              </a:rPr>
              <a:t>LED</a:t>
            </a:r>
            <a:endParaRPr lang="en-SG" dirty="0">
              <a:solidFill>
                <a:schemeClr val="accent2"/>
              </a:solidFill>
            </a:endParaRPr>
          </a:p>
        </p:txBody>
      </p:sp>
      <p:sp>
        <p:nvSpPr>
          <p:cNvPr id="14" name="TextBox 13"/>
          <p:cNvSpPr txBox="1"/>
          <p:nvPr/>
        </p:nvSpPr>
        <p:spPr>
          <a:xfrm>
            <a:off x="7377065" y="3104933"/>
            <a:ext cx="1031051" cy="369332"/>
          </a:xfrm>
          <a:prstGeom prst="rect">
            <a:avLst/>
          </a:prstGeom>
          <a:noFill/>
        </p:spPr>
        <p:txBody>
          <a:bodyPr wrap="none" rtlCol="0">
            <a:spAutoFit/>
          </a:bodyPr>
          <a:lstStyle/>
          <a:p>
            <a:r>
              <a:rPr lang="en-US" dirty="0" smtClean="0">
                <a:solidFill>
                  <a:schemeClr val="accent2"/>
                </a:solidFill>
              </a:rPr>
              <a:t>R</a:t>
            </a:r>
            <a:r>
              <a:rPr lang="en-US" dirty="0" smtClean="0">
                <a:solidFill>
                  <a:schemeClr val="accent2"/>
                </a:solidFill>
              </a:rPr>
              <a:t>esistor</a:t>
            </a:r>
            <a:endParaRPr lang="en-SG" dirty="0">
              <a:solidFill>
                <a:schemeClr val="accent2"/>
              </a:solidFill>
            </a:endParaRPr>
          </a:p>
        </p:txBody>
      </p:sp>
      <p:sp>
        <p:nvSpPr>
          <p:cNvPr id="15" name="TextBox 14"/>
          <p:cNvSpPr txBox="1"/>
          <p:nvPr/>
        </p:nvSpPr>
        <p:spPr>
          <a:xfrm>
            <a:off x="7413280" y="2117001"/>
            <a:ext cx="1281120" cy="369332"/>
          </a:xfrm>
          <a:prstGeom prst="rect">
            <a:avLst/>
          </a:prstGeom>
          <a:noFill/>
        </p:spPr>
        <p:txBody>
          <a:bodyPr wrap="none" rtlCol="0">
            <a:spAutoFit/>
          </a:bodyPr>
          <a:lstStyle/>
          <a:p>
            <a:r>
              <a:rPr lang="en-US" dirty="0" smtClean="0">
                <a:solidFill>
                  <a:srgbClr val="FF0000"/>
                </a:solidFill>
              </a:rPr>
              <a:t>Power +5v</a:t>
            </a:r>
            <a:endParaRPr lang="en-SG" dirty="0">
              <a:solidFill>
                <a:srgbClr val="FF0000"/>
              </a:solidFill>
            </a:endParaRPr>
          </a:p>
        </p:txBody>
      </p:sp>
      <p:sp>
        <p:nvSpPr>
          <p:cNvPr id="16" name="TextBox 15"/>
          <p:cNvSpPr txBox="1"/>
          <p:nvPr/>
        </p:nvSpPr>
        <p:spPr>
          <a:xfrm>
            <a:off x="7411773" y="5302310"/>
            <a:ext cx="697627" cy="369332"/>
          </a:xfrm>
          <a:prstGeom prst="rect">
            <a:avLst/>
          </a:prstGeom>
          <a:noFill/>
        </p:spPr>
        <p:txBody>
          <a:bodyPr wrap="none" rtlCol="0">
            <a:spAutoFit/>
          </a:bodyPr>
          <a:lstStyle/>
          <a:p>
            <a:r>
              <a:rPr lang="en-US" dirty="0" smtClean="0"/>
              <a:t>GND</a:t>
            </a:r>
            <a:endParaRPr lang="en-SG"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ja-JP" dirty="0">
                <a:ea typeface="ＭＳ Ｐゴシック" pitchFamily="34" charset="-128"/>
              </a:rPr>
              <a:t>LED2: LED + push </a:t>
            </a:r>
            <a:r>
              <a:rPr lang="en-US" altLang="ja-JP" dirty="0" smtClean="0">
                <a:ea typeface="ＭＳ Ｐゴシック" pitchFamily="34" charset="-128"/>
              </a:rPr>
              <a:t>button</a:t>
            </a:r>
            <a:endParaRPr lang="en-US" altLang="ja-JP" dirty="0">
              <a:ea typeface="ＭＳ Ｐゴシック" pitchFamily="34" charset="-128"/>
            </a:endParaRPr>
          </a:p>
        </p:txBody>
      </p:sp>
      <p:sp>
        <p:nvSpPr>
          <p:cNvPr id="10246" name="Text Box 6"/>
          <p:cNvSpPr txBox="1">
            <a:spLocks noChangeArrowheads="1"/>
          </p:cNvSpPr>
          <p:nvPr/>
        </p:nvSpPr>
        <p:spPr bwMode="auto">
          <a:xfrm>
            <a:off x="6275388" y="2135188"/>
            <a:ext cx="844550" cy="366712"/>
          </a:xfrm>
          <a:prstGeom prst="rect">
            <a:avLst/>
          </a:prstGeom>
          <a:noFill/>
          <a:ln w="28575" algn="ctr">
            <a:noFill/>
            <a:miter lim="800000"/>
            <a:headEnd/>
            <a:tailEnd/>
          </a:ln>
          <a:effectLst/>
        </p:spPr>
        <p:txBody>
          <a:bodyPr wrap="none">
            <a:spAutoFit/>
          </a:bodyPr>
          <a:lstStyle/>
          <a:p>
            <a:r>
              <a:rPr lang="en-US">
                <a:solidFill>
                  <a:schemeClr val="bg2"/>
                </a:solidFill>
              </a:rPr>
              <a:t>Button</a:t>
            </a:r>
          </a:p>
        </p:txBody>
      </p:sp>
      <p:pic>
        <p:nvPicPr>
          <p:cNvPr id="67586" name="Picture 2" descr="C:\Users\Dell\Desktop\Week02\00_LED\00_LED+Button_bb.jpg"/>
          <p:cNvPicPr>
            <a:picLocks noChangeAspect="1" noChangeArrowheads="1"/>
          </p:cNvPicPr>
          <p:nvPr/>
        </p:nvPicPr>
        <p:blipFill>
          <a:blip r:embed="rId3"/>
          <a:srcRect/>
          <a:stretch>
            <a:fillRect/>
          </a:stretch>
        </p:blipFill>
        <p:spPr bwMode="auto">
          <a:xfrm>
            <a:off x="466532" y="1355074"/>
            <a:ext cx="4711396" cy="5152655"/>
          </a:xfrm>
          <a:prstGeom prst="rect">
            <a:avLst/>
          </a:prstGeom>
          <a:noFill/>
        </p:spPr>
      </p:pic>
      <p:sp>
        <p:nvSpPr>
          <p:cNvPr id="8" name="Content Placeholder 7"/>
          <p:cNvSpPr>
            <a:spLocks noGrp="1"/>
          </p:cNvSpPr>
          <p:nvPr>
            <p:ph idx="1"/>
          </p:nvPr>
        </p:nvSpPr>
        <p:spPr/>
        <p:txBody>
          <a:bodyPr/>
          <a:lstStyle/>
          <a:p>
            <a:endParaRPr lang="en-SG" dirty="0"/>
          </a:p>
        </p:txBody>
      </p:sp>
      <p:pic>
        <p:nvPicPr>
          <p:cNvPr id="80898" name="Picture 2"/>
          <p:cNvPicPr>
            <a:picLocks noChangeAspect="1" noChangeArrowheads="1"/>
          </p:cNvPicPr>
          <p:nvPr/>
        </p:nvPicPr>
        <p:blipFill>
          <a:blip r:embed="rId4"/>
          <a:srcRect/>
          <a:stretch>
            <a:fillRect/>
          </a:stretch>
        </p:blipFill>
        <p:spPr bwMode="auto">
          <a:xfrm>
            <a:off x="6001692" y="1575299"/>
            <a:ext cx="1673578" cy="4709531"/>
          </a:xfrm>
          <a:prstGeom prst="rect">
            <a:avLst/>
          </a:prstGeom>
          <a:noFill/>
          <a:ln w="9525">
            <a:noFill/>
            <a:miter lim="800000"/>
            <a:headEnd/>
            <a:tailEnd/>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lgn="l"/>
            <a:r>
              <a:rPr lang="en-US" altLang="ja-JP" dirty="0" smtClean="0">
                <a:ea typeface="ＭＳ Ｐゴシック" pitchFamily="34" charset="-128"/>
              </a:rPr>
              <a:t>LED2-1: Switch</a:t>
            </a:r>
            <a:endParaRPr lang="en-US" altLang="ja-JP" dirty="0">
              <a:ea typeface="ＭＳ Ｐゴシック" pitchFamily="34" charset="-128"/>
            </a:endParaRPr>
          </a:p>
        </p:txBody>
      </p:sp>
      <p:sp>
        <p:nvSpPr>
          <p:cNvPr id="12291" name="Rectangle 3"/>
          <p:cNvSpPr>
            <a:spLocks noGrp="1" noChangeArrowheads="1"/>
          </p:cNvSpPr>
          <p:nvPr>
            <p:ph type="body" sz="half" idx="1"/>
          </p:nvPr>
        </p:nvSpPr>
        <p:spPr>
          <a:xfrm>
            <a:off x="314960" y="1163637"/>
            <a:ext cx="4038600" cy="4530725"/>
          </a:xfrm>
        </p:spPr>
        <p:txBody>
          <a:bodyPr/>
          <a:lstStyle/>
          <a:p>
            <a:r>
              <a:rPr lang="en-US" altLang="ja-JP" sz="2600" dirty="0">
                <a:ea typeface="ＭＳ Ｐゴシック" pitchFamily="34" charset="-128"/>
              </a:rPr>
              <a:t>Replace the button with a switch</a:t>
            </a:r>
          </a:p>
          <a:p>
            <a:pPr>
              <a:buFont typeface="Wingdings" pitchFamily="2" charset="2"/>
              <a:buNone/>
            </a:pPr>
            <a:endParaRPr lang="en-US" altLang="ja-JP" sz="2600" dirty="0">
              <a:ea typeface="ＭＳ Ｐゴシック" pitchFamily="34" charset="-128"/>
            </a:endParaRPr>
          </a:p>
        </p:txBody>
      </p:sp>
      <p:graphicFrame>
        <p:nvGraphicFramePr>
          <p:cNvPr id="12293" name="Object 5"/>
          <p:cNvGraphicFramePr>
            <a:graphicFrameLocks noChangeAspect="1"/>
          </p:cNvGraphicFramePr>
          <p:nvPr>
            <p:ph sz="half" idx="2"/>
          </p:nvPr>
        </p:nvGraphicFramePr>
        <p:xfrm>
          <a:off x="5095558" y="202248"/>
          <a:ext cx="2003425" cy="1500187"/>
        </p:xfrm>
        <a:graphic>
          <a:graphicData uri="http://schemas.openxmlformats.org/presentationml/2006/ole">
            <p:oleObj spid="_x0000_s60418" name="Image" r:id="rId4" imgW="1158177" imgH="868265" progId="">
              <p:embed/>
            </p:oleObj>
          </a:graphicData>
        </a:graphic>
      </p:graphicFrame>
      <p:pic>
        <p:nvPicPr>
          <p:cNvPr id="60419" name="Picture 3"/>
          <p:cNvPicPr>
            <a:picLocks noChangeAspect="1" noChangeArrowheads="1"/>
          </p:cNvPicPr>
          <p:nvPr/>
        </p:nvPicPr>
        <p:blipFill>
          <a:blip r:embed="rId5"/>
          <a:srcRect/>
          <a:stretch>
            <a:fillRect/>
          </a:stretch>
        </p:blipFill>
        <p:spPr bwMode="auto">
          <a:xfrm>
            <a:off x="6197600" y="1970723"/>
            <a:ext cx="2895600" cy="4999037"/>
          </a:xfrm>
          <a:prstGeom prst="rect">
            <a:avLst/>
          </a:prstGeom>
          <a:noFill/>
          <a:ln w="9525">
            <a:noFill/>
            <a:miter lim="800000"/>
            <a:headEnd/>
            <a:tailEnd/>
          </a:ln>
        </p:spPr>
      </p:pic>
      <p:pic>
        <p:nvPicPr>
          <p:cNvPr id="60421" name="Picture 5" descr="D:\yuta\Dropbox\C0ding Workshop\Wk02\Week02\00_LED\00_LED+Switch_bb.png"/>
          <p:cNvPicPr>
            <a:picLocks noChangeAspect="1" noChangeArrowheads="1"/>
          </p:cNvPicPr>
          <p:nvPr/>
        </p:nvPicPr>
        <p:blipFill>
          <a:blip r:embed="rId6"/>
          <a:srcRect r="45373"/>
          <a:stretch>
            <a:fillRect/>
          </a:stretch>
        </p:blipFill>
        <p:spPr bwMode="auto">
          <a:xfrm>
            <a:off x="1370965" y="2001838"/>
            <a:ext cx="4318635" cy="4856162"/>
          </a:xfrm>
          <a:prstGeom prst="rect">
            <a:avLst/>
          </a:prstGeom>
          <a:noFill/>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ja-JP" dirty="0" smtClean="0">
                <a:ea typeface="ＭＳ Ｐゴシック" pitchFamily="34" charset="-128"/>
              </a:rPr>
              <a:t>LED: Light Emitting Diode</a:t>
            </a:r>
            <a:endParaRPr lang="en-US" altLang="ja-JP" dirty="0">
              <a:ea typeface="ＭＳ Ｐゴシック" pitchFamily="34" charset="-128"/>
            </a:endParaRPr>
          </a:p>
        </p:txBody>
      </p:sp>
      <p:pic>
        <p:nvPicPr>
          <p:cNvPr id="7172" name="Picture 4" descr="1 Schematic - CProgram FilesEAGLE-5"/>
          <p:cNvPicPr>
            <a:picLocks noChangeAspect="1" noChangeArrowheads="1"/>
          </p:cNvPicPr>
          <p:nvPr/>
        </p:nvPicPr>
        <p:blipFill>
          <a:blip r:embed="rId3"/>
          <a:srcRect/>
          <a:stretch>
            <a:fillRect/>
          </a:stretch>
        </p:blipFill>
        <p:spPr bwMode="auto">
          <a:xfrm>
            <a:off x="381000" y="1600200"/>
            <a:ext cx="4078288" cy="4095750"/>
          </a:xfrm>
          <a:prstGeom prst="rect">
            <a:avLst/>
          </a:prstGeom>
          <a:noFill/>
        </p:spPr>
      </p:pic>
      <p:pic>
        <p:nvPicPr>
          <p:cNvPr id="7174" name="Picture 6" descr="IMG_1080"/>
          <p:cNvPicPr>
            <a:picLocks noChangeAspect="1" noChangeArrowheads="1"/>
          </p:cNvPicPr>
          <p:nvPr/>
        </p:nvPicPr>
        <p:blipFill>
          <a:blip r:embed="rId4"/>
          <a:srcRect/>
          <a:stretch>
            <a:fillRect/>
          </a:stretch>
        </p:blipFill>
        <p:spPr bwMode="auto">
          <a:xfrm>
            <a:off x="5029200" y="1828800"/>
            <a:ext cx="2968625" cy="2971800"/>
          </a:xfrm>
          <a:prstGeom prst="rect">
            <a:avLst/>
          </a:prstGeom>
          <a:noFill/>
        </p:spPr>
      </p:pic>
      <p:sp>
        <p:nvSpPr>
          <p:cNvPr id="7175" name="Text Box 7"/>
          <p:cNvSpPr txBox="1">
            <a:spLocks noChangeArrowheads="1"/>
          </p:cNvSpPr>
          <p:nvPr/>
        </p:nvSpPr>
        <p:spPr bwMode="auto">
          <a:xfrm>
            <a:off x="5105400" y="4114800"/>
            <a:ext cx="1130300" cy="579438"/>
          </a:xfrm>
          <a:prstGeom prst="rect">
            <a:avLst/>
          </a:prstGeom>
          <a:noFill/>
          <a:ln w="9525">
            <a:noFill/>
            <a:miter lim="800000"/>
            <a:headEnd/>
            <a:tailEnd/>
          </a:ln>
          <a:effectLst/>
        </p:spPr>
        <p:txBody>
          <a:bodyPr wrap="none">
            <a:spAutoFit/>
          </a:bodyPr>
          <a:lstStyle/>
          <a:p>
            <a:r>
              <a:rPr lang="en-US" altLang="ja-JP">
                <a:solidFill>
                  <a:schemeClr val="bg1"/>
                </a:solidFill>
                <a:ea typeface="ＭＳ Ｐゴシック" pitchFamily="34" charset="-128"/>
              </a:rPr>
              <a:t>Anode(+)</a:t>
            </a:r>
          </a:p>
          <a:p>
            <a:r>
              <a:rPr lang="en-US" altLang="ja-JP" sz="1400">
                <a:solidFill>
                  <a:schemeClr val="bg1"/>
                </a:solidFill>
                <a:ea typeface="ＭＳ Ｐゴシック" pitchFamily="34" charset="-128"/>
              </a:rPr>
              <a:t>Longer lead</a:t>
            </a:r>
          </a:p>
        </p:txBody>
      </p:sp>
      <p:sp>
        <p:nvSpPr>
          <p:cNvPr id="7176" name="Text Box 8"/>
          <p:cNvSpPr txBox="1">
            <a:spLocks noChangeArrowheads="1"/>
          </p:cNvSpPr>
          <p:nvPr/>
        </p:nvSpPr>
        <p:spPr bwMode="auto">
          <a:xfrm>
            <a:off x="6705600" y="3886200"/>
            <a:ext cx="1276350" cy="579438"/>
          </a:xfrm>
          <a:prstGeom prst="rect">
            <a:avLst/>
          </a:prstGeom>
          <a:noFill/>
          <a:ln w="9525">
            <a:noFill/>
            <a:miter lim="800000"/>
            <a:headEnd/>
            <a:tailEnd/>
          </a:ln>
          <a:effectLst/>
        </p:spPr>
        <p:txBody>
          <a:bodyPr wrap="none">
            <a:spAutoFit/>
          </a:bodyPr>
          <a:lstStyle/>
          <a:p>
            <a:r>
              <a:rPr lang="en-US" altLang="ja-JP">
                <a:solidFill>
                  <a:schemeClr val="bg1"/>
                </a:solidFill>
                <a:ea typeface="ＭＳ Ｐゴシック" pitchFamily="34" charset="-128"/>
              </a:rPr>
              <a:t>Cathode(-)</a:t>
            </a:r>
          </a:p>
          <a:p>
            <a:r>
              <a:rPr lang="en-US" altLang="ja-JP" sz="1400">
                <a:solidFill>
                  <a:schemeClr val="bg1"/>
                </a:solidFill>
                <a:ea typeface="ＭＳ Ｐゴシック" pitchFamily="34" charset="-128"/>
              </a:rPr>
              <a:t>Shorter lead</a:t>
            </a:r>
          </a:p>
        </p:txBody>
      </p:sp>
      <p:sp>
        <p:nvSpPr>
          <p:cNvPr id="7177" name="Text Box 9"/>
          <p:cNvSpPr txBox="1">
            <a:spLocks noChangeArrowheads="1"/>
          </p:cNvSpPr>
          <p:nvPr/>
        </p:nvSpPr>
        <p:spPr bwMode="auto">
          <a:xfrm>
            <a:off x="1812925" y="1789113"/>
            <a:ext cx="1130300" cy="366712"/>
          </a:xfrm>
          <a:prstGeom prst="rect">
            <a:avLst/>
          </a:prstGeom>
          <a:noFill/>
          <a:ln w="9525">
            <a:noFill/>
            <a:miter lim="800000"/>
            <a:headEnd/>
            <a:tailEnd/>
          </a:ln>
          <a:effectLst/>
        </p:spPr>
        <p:txBody>
          <a:bodyPr wrap="none">
            <a:spAutoFit/>
          </a:bodyPr>
          <a:lstStyle/>
          <a:p>
            <a:r>
              <a:rPr lang="en-US" altLang="ja-JP">
                <a:ea typeface="ＭＳ Ｐゴシック" pitchFamily="34" charset="-128"/>
              </a:rPr>
              <a:t>Anode(+)</a:t>
            </a:r>
          </a:p>
        </p:txBody>
      </p:sp>
      <p:sp>
        <p:nvSpPr>
          <p:cNvPr id="7178" name="Text Box 10"/>
          <p:cNvSpPr txBox="1">
            <a:spLocks noChangeArrowheads="1"/>
          </p:cNvSpPr>
          <p:nvPr/>
        </p:nvSpPr>
        <p:spPr bwMode="auto">
          <a:xfrm>
            <a:off x="1828800" y="4724400"/>
            <a:ext cx="1073150" cy="366713"/>
          </a:xfrm>
          <a:prstGeom prst="rect">
            <a:avLst/>
          </a:prstGeom>
          <a:noFill/>
          <a:ln w="9525">
            <a:noFill/>
            <a:miter lim="800000"/>
            <a:headEnd/>
            <a:tailEnd/>
          </a:ln>
          <a:effectLst/>
        </p:spPr>
        <p:txBody>
          <a:bodyPr wrap="none">
            <a:spAutoFit/>
          </a:bodyPr>
          <a:lstStyle/>
          <a:p>
            <a:r>
              <a:rPr lang="en-US" altLang="ja-JP">
                <a:ea typeface="ＭＳ Ｐゴシック" pitchFamily="34" charset="-128"/>
              </a:rPr>
              <a:t>Anode(-)</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ja-JP" dirty="0" smtClean="0"/>
              <a:t>LED3: LED + </a:t>
            </a:r>
            <a:r>
              <a:rPr lang="en-US" altLang="ja-JP" dirty="0" err="1" smtClean="0"/>
              <a:t>Arduino</a:t>
            </a:r>
            <a:r>
              <a:rPr lang="en-US" altLang="ja-JP" dirty="0" smtClean="0"/>
              <a:t> Blink LED</a:t>
            </a:r>
          </a:p>
        </p:txBody>
      </p:sp>
      <p:sp>
        <p:nvSpPr>
          <p:cNvPr id="37891" name="Rectangle 3"/>
          <p:cNvSpPr>
            <a:spLocks noGrp="1" noChangeArrowheads="1"/>
          </p:cNvSpPr>
          <p:nvPr>
            <p:ph idx="1"/>
          </p:nvPr>
        </p:nvSpPr>
        <p:spPr/>
        <p:txBody>
          <a:bodyPr/>
          <a:lstStyle/>
          <a:p>
            <a:pPr eaLnBrk="1" hangingPunct="1"/>
            <a:endParaRPr lang="en-US" altLang="ja-JP" smtClean="0"/>
          </a:p>
        </p:txBody>
      </p:sp>
      <p:pic>
        <p:nvPicPr>
          <p:cNvPr id="78849" name="Picture 1" descr="D:\yuta\Dropbox\C0ding Workshop\Wk02\Week02\01_blink\01_blink_bb.jpg"/>
          <p:cNvPicPr>
            <a:picLocks noChangeAspect="1" noChangeArrowheads="1"/>
          </p:cNvPicPr>
          <p:nvPr/>
        </p:nvPicPr>
        <p:blipFill>
          <a:blip r:embed="rId3"/>
          <a:srcRect/>
          <a:stretch>
            <a:fillRect/>
          </a:stretch>
        </p:blipFill>
        <p:spPr bwMode="auto">
          <a:xfrm>
            <a:off x="296386" y="1587183"/>
            <a:ext cx="8104188" cy="5035550"/>
          </a:xfrm>
          <a:prstGeom prst="rect">
            <a:avLst/>
          </a:prstGeom>
          <a:noFill/>
        </p:spPr>
      </p:pic>
      <p:pic>
        <p:nvPicPr>
          <p:cNvPr id="78850" name="Picture 2" descr="D:\yuta\Dropbox\C0ding Workshop\Wk02\Week02\01_blink\01_blink_schem.jpg"/>
          <p:cNvPicPr>
            <a:picLocks noChangeAspect="1" noChangeArrowheads="1"/>
          </p:cNvPicPr>
          <p:nvPr/>
        </p:nvPicPr>
        <p:blipFill>
          <a:blip r:embed="rId4"/>
          <a:srcRect l="30162" t="19860" r="37389" b="17841"/>
          <a:stretch>
            <a:fillRect/>
          </a:stretch>
        </p:blipFill>
        <p:spPr bwMode="auto">
          <a:xfrm rot="16200000">
            <a:off x="4716794" y="1103138"/>
            <a:ext cx="2659474" cy="322821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Assignment</a:t>
            </a:r>
            <a:endParaRPr lang="en-SG" dirty="0"/>
          </a:p>
        </p:txBody>
      </p:sp>
      <p:sp>
        <p:nvSpPr>
          <p:cNvPr id="3" name="Content Placeholder 2"/>
          <p:cNvSpPr>
            <a:spLocks noGrp="1"/>
          </p:cNvSpPr>
          <p:nvPr>
            <p:ph idx="1"/>
          </p:nvPr>
        </p:nvSpPr>
        <p:spPr/>
        <p:txBody>
          <a:bodyPr/>
          <a:lstStyle/>
          <a:p>
            <a:pPr algn="ctr">
              <a:buNone/>
            </a:pPr>
            <a:r>
              <a:rPr lang="en-US" sz="8800" dirty="0" smtClean="0">
                <a:solidFill>
                  <a:srgbClr val="FFC000"/>
                </a:solidFill>
              </a:rPr>
              <a:t>i</a:t>
            </a:r>
            <a:r>
              <a:rPr lang="en-US" sz="8800" dirty="0" smtClean="0">
                <a:solidFill>
                  <a:srgbClr val="FFC000"/>
                </a:solidFill>
              </a:rPr>
              <a:t>nt</a:t>
            </a:r>
            <a:r>
              <a:rPr lang="en-US" sz="8800" dirty="0" smtClean="0"/>
              <a:t>    </a:t>
            </a:r>
            <a:r>
              <a:rPr lang="en-US" sz="8800" dirty="0" err="1" smtClean="0"/>
              <a:t>i</a:t>
            </a:r>
            <a:r>
              <a:rPr lang="en-US" sz="8800" dirty="0" smtClean="0"/>
              <a:t>   =   10; </a:t>
            </a:r>
            <a:endParaRPr lang="en-SG" sz="8800" dirty="0"/>
          </a:p>
        </p:txBody>
      </p:sp>
      <p:sp>
        <p:nvSpPr>
          <p:cNvPr id="4" name="Left Brace 3"/>
          <p:cNvSpPr/>
          <p:nvPr/>
        </p:nvSpPr>
        <p:spPr>
          <a:xfrm rot="16200000">
            <a:off x="2110739" y="2407227"/>
            <a:ext cx="234143" cy="150460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5" name="Left Brace 4"/>
          <p:cNvSpPr/>
          <p:nvPr/>
        </p:nvSpPr>
        <p:spPr>
          <a:xfrm rot="16200000">
            <a:off x="3806537" y="2777144"/>
            <a:ext cx="234141" cy="76477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7" name="Left Brace 6"/>
          <p:cNvSpPr/>
          <p:nvPr/>
        </p:nvSpPr>
        <p:spPr>
          <a:xfrm rot="16200000">
            <a:off x="5039592" y="2777143"/>
            <a:ext cx="234143" cy="76477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8" name="Left Brace 7"/>
          <p:cNvSpPr/>
          <p:nvPr/>
        </p:nvSpPr>
        <p:spPr>
          <a:xfrm rot="16200000">
            <a:off x="7644359" y="3019016"/>
            <a:ext cx="375463" cy="44450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9" name="TextBox 8"/>
          <p:cNvSpPr txBox="1"/>
          <p:nvPr/>
        </p:nvSpPr>
        <p:spPr>
          <a:xfrm>
            <a:off x="1762288" y="3433152"/>
            <a:ext cx="958917" cy="584775"/>
          </a:xfrm>
          <a:prstGeom prst="rect">
            <a:avLst/>
          </a:prstGeom>
          <a:noFill/>
        </p:spPr>
        <p:txBody>
          <a:bodyPr wrap="none" rtlCol="0">
            <a:spAutoFit/>
          </a:bodyPr>
          <a:lstStyle/>
          <a:p>
            <a:r>
              <a:rPr lang="en-US" sz="3200" dirty="0" smtClean="0"/>
              <a:t>type</a:t>
            </a:r>
            <a:endParaRPr lang="en-SG" sz="3200" dirty="0"/>
          </a:p>
        </p:txBody>
      </p:sp>
      <p:sp>
        <p:nvSpPr>
          <p:cNvPr id="10" name="TextBox 9"/>
          <p:cNvSpPr txBox="1"/>
          <p:nvPr/>
        </p:nvSpPr>
        <p:spPr>
          <a:xfrm>
            <a:off x="3327849" y="3429000"/>
            <a:ext cx="1208985" cy="584775"/>
          </a:xfrm>
          <a:prstGeom prst="rect">
            <a:avLst/>
          </a:prstGeom>
          <a:noFill/>
        </p:spPr>
        <p:txBody>
          <a:bodyPr wrap="none" rtlCol="0">
            <a:spAutoFit/>
          </a:bodyPr>
          <a:lstStyle/>
          <a:p>
            <a:r>
              <a:rPr lang="en-US" sz="3200" dirty="0" smtClean="0"/>
              <a:t>name</a:t>
            </a:r>
            <a:endParaRPr lang="en-SG" sz="3200" dirty="0"/>
          </a:p>
        </p:txBody>
      </p:sp>
      <p:sp>
        <p:nvSpPr>
          <p:cNvPr id="11" name="TextBox 10"/>
          <p:cNvSpPr txBox="1"/>
          <p:nvPr/>
        </p:nvSpPr>
        <p:spPr>
          <a:xfrm>
            <a:off x="4555374" y="3429000"/>
            <a:ext cx="1760418" cy="830997"/>
          </a:xfrm>
          <a:prstGeom prst="rect">
            <a:avLst/>
          </a:prstGeom>
          <a:noFill/>
        </p:spPr>
        <p:txBody>
          <a:bodyPr wrap="none" rtlCol="0">
            <a:spAutoFit/>
          </a:bodyPr>
          <a:lstStyle/>
          <a:p>
            <a:r>
              <a:rPr lang="en-US" sz="2400" dirty="0" smtClean="0"/>
              <a:t>a</a:t>
            </a:r>
            <a:r>
              <a:rPr lang="en-US" sz="2400" dirty="0" smtClean="0"/>
              <a:t>ssignment</a:t>
            </a:r>
            <a:br>
              <a:rPr lang="en-US" sz="2400" dirty="0" smtClean="0"/>
            </a:br>
            <a:r>
              <a:rPr lang="en-US" sz="2400" dirty="0" smtClean="0"/>
              <a:t>operator</a:t>
            </a:r>
            <a:endParaRPr lang="en-SG" sz="2400" dirty="0"/>
          </a:p>
        </p:txBody>
      </p:sp>
      <p:sp>
        <p:nvSpPr>
          <p:cNvPr id="13" name="Cube 12"/>
          <p:cNvSpPr/>
          <p:nvPr/>
        </p:nvSpPr>
        <p:spPr>
          <a:xfrm>
            <a:off x="2543695" y="4829695"/>
            <a:ext cx="1737360" cy="1579418"/>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4" name="Rectangle 13"/>
          <p:cNvSpPr/>
          <p:nvPr/>
        </p:nvSpPr>
        <p:spPr>
          <a:xfrm>
            <a:off x="3068885" y="5488765"/>
            <a:ext cx="287258" cy="646331"/>
          </a:xfrm>
          <a:prstGeom prst="rect">
            <a:avLst/>
          </a:prstGeom>
        </p:spPr>
        <p:txBody>
          <a:bodyPr wrap="none">
            <a:spAutoFit/>
          </a:bodyPr>
          <a:lstStyle/>
          <a:p>
            <a:r>
              <a:rPr lang="en-US" sz="3600" dirty="0" err="1" smtClean="0"/>
              <a:t>i</a:t>
            </a:r>
            <a:endParaRPr lang="en-SG" sz="3600" dirty="0"/>
          </a:p>
        </p:txBody>
      </p:sp>
      <p:sp>
        <p:nvSpPr>
          <p:cNvPr id="15" name="Rectangle 14"/>
          <p:cNvSpPr/>
          <p:nvPr/>
        </p:nvSpPr>
        <p:spPr>
          <a:xfrm>
            <a:off x="4833556" y="5039881"/>
            <a:ext cx="870751" cy="830997"/>
          </a:xfrm>
          <a:prstGeom prst="rect">
            <a:avLst/>
          </a:prstGeom>
        </p:spPr>
        <p:txBody>
          <a:bodyPr wrap="none">
            <a:spAutoFit/>
          </a:bodyPr>
          <a:lstStyle/>
          <a:p>
            <a:r>
              <a:rPr lang="en-US" sz="4800" dirty="0" smtClean="0"/>
              <a:t>10</a:t>
            </a:r>
            <a:endParaRPr lang="en-SG" sz="4800" dirty="0"/>
          </a:p>
        </p:txBody>
      </p:sp>
      <p:sp>
        <p:nvSpPr>
          <p:cNvPr id="16" name="U-Turn Arrow 15"/>
          <p:cNvSpPr/>
          <p:nvPr/>
        </p:nvSpPr>
        <p:spPr>
          <a:xfrm flipH="1">
            <a:off x="3300148" y="4505500"/>
            <a:ext cx="2036620" cy="581891"/>
          </a:xfrm>
          <a:prstGeom prst="utur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cxnSp>
        <p:nvCxnSpPr>
          <p:cNvPr id="18" name="Straight Connector 17"/>
          <p:cNvCxnSpPr/>
          <p:nvPr/>
        </p:nvCxnSpPr>
        <p:spPr>
          <a:xfrm>
            <a:off x="2934393" y="4838007"/>
            <a:ext cx="0" cy="357448"/>
          </a:xfrm>
          <a:prstGeom prst="line">
            <a:avLst/>
          </a:prstGeom>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7069961" y="3429000"/>
            <a:ext cx="2028119" cy="584775"/>
          </a:xfrm>
          <a:prstGeom prst="rect">
            <a:avLst/>
          </a:prstGeom>
          <a:noFill/>
        </p:spPr>
        <p:txBody>
          <a:bodyPr wrap="none" rtlCol="0">
            <a:spAutoFit/>
          </a:bodyPr>
          <a:lstStyle/>
          <a:p>
            <a:r>
              <a:rPr lang="en-US" sz="3200" dirty="0" smtClean="0"/>
              <a:t>terminator</a:t>
            </a:r>
            <a:endParaRPr lang="en-SG" sz="32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smtClean="0"/>
              <a:t>Code Structure</a:t>
            </a:r>
          </a:p>
        </p:txBody>
      </p:sp>
      <p:sp>
        <p:nvSpPr>
          <p:cNvPr id="43011" name="Rectangle 3"/>
          <p:cNvSpPr>
            <a:spLocks noGrp="1" noChangeArrowheads="1"/>
          </p:cNvSpPr>
          <p:nvPr>
            <p:ph idx="1"/>
          </p:nvPr>
        </p:nvSpPr>
        <p:spPr/>
        <p:txBody>
          <a:bodyPr/>
          <a:lstStyle/>
          <a:p>
            <a:pPr eaLnBrk="1" hangingPunct="1">
              <a:lnSpc>
                <a:spcPct val="80000"/>
              </a:lnSpc>
              <a:buFontTx/>
              <a:buNone/>
            </a:pPr>
            <a:r>
              <a:rPr lang="en-US" sz="1400" dirty="0" smtClean="0"/>
              <a:t>/*  Blink */</a:t>
            </a:r>
          </a:p>
          <a:p>
            <a:pPr eaLnBrk="1" hangingPunct="1">
              <a:lnSpc>
                <a:spcPct val="80000"/>
              </a:lnSpc>
              <a:buFontTx/>
              <a:buNone/>
            </a:pPr>
            <a:r>
              <a:rPr lang="en-US" sz="1400" b="1" dirty="0" smtClean="0"/>
              <a:t>int</a:t>
            </a:r>
            <a:r>
              <a:rPr lang="en-US" sz="1400" dirty="0" smtClean="0"/>
              <a:t> </a:t>
            </a:r>
            <a:r>
              <a:rPr lang="en-US" sz="1400" dirty="0" err="1" smtClean="0"/>
              <a:t>ledPin</a:t>
            </a:r>
            <a:r>
              <a:rPr lang="en-US" sz="1400" dirty="0" smtClean="0"/>
              <a:t> =  </a:t>
            </a:r>
            <a:r>
              <a:rPr lang="en-US" sz="1400" dirty="0" smtClean="0"/>
              <a:t>11;    </a:t>
            </a:r>
            <a:r>
              <a:rPr lang="en-US" sz="1400" dirty="0" smtClean="0"/>
              <a:t>// LED connected to digital pin </a:t>
            </a:r>
            <a:r>
              <a:rPr lang="en-US" sz="1400" dirty="0" smtClean="0"/>
              <a:t>11</a:t>
            </a:r>
            <a:endParaRPr lang="en-US" sz="1400" dirty="0" smtClean="0"/>
          </a:p>
          <a:p>
            <a:pPr eaLnBrk="1" hangingPunct="1">
              <a:lnSpc>
                <a:spcPct val="80000"/>
              </a:lnSpc>
              <a:buFontTx/>
              <a:buNone/>
            </a:pPr>
            <a:endParaRPr lang="en-US" sz="1400" dirty="0" smtClean="0"/>
          </a:p>
          <a:p>
            <a:pPr eaLnBrk="1" hangingPunct="1">
              <a:lnSpc>
                <a:spcPct val="80000"/>
              </a:lnSpc>
              <a:buFontTx/>
              <a:buNone/>
            </a:pPr>
            <a:r>
              <a:rPr lang="en-US" sz="1400" dirty="0" smtClean="0"/>
              <a:t>// The setup() method runs once, when the sketch starts</a:t>
            </a:r>
          </a:p>
          <a:p>
            <a:pPr eaLnBrk="1" hangingPunct="1">
              <a:lnSpc>
                <a:spcPct val="80000"/>
              </a:lnSpc>
              <a:buFontTx/>
              <a:buNone/>
            </a:pPr>
            <a:r>
              <a:rPr lang="en-US" sz="1400" dirty="0" smtClean="0">
                <a:solidFill>
                  <a:srgbClr val="FFC000"/>
                </a:solidFill>
              </a:rPr>
              <a:t>void</a:t>
            </a:r>
            <a:r>
              <a:rPr lang="en-US" sz="1400" dirty="0" smtClean="0"/>
              <a:t> </a:t>
            </a:r>
            <a:r>
              <a:rPr lang="en-US" sz="1400" b="1" dirty="0" smtClean="0"/>
              <a:t>setup</a:t>
            </a:r>
            <a:r>
              <a:rPr lang="en-US" sz="1400" dirty="0" smtClean="0"/>
              <a:t>()   {                </a:t>
            </a:r>
          </a:p>
          <a:p>
            <a:pPr eaLnBrk="1" hangingPunct="1">
              <a:lnSpc>
                <a:spcPct val="80000"/>
              </a:lnSpc>
              <a:buFontTx/>
              <a:buNone/>
            </a:pPr>
            <a:r>
              <a:rPr lang="en-US" sz="1400" dirty="0" smtClean="0"/>
              <a:t>  // initialize the digital pin as an output:</a:t>
            </a:r>
          </a:p>
          <a:p>
            <a:pPr eaLnBrk="1" hangingPunct="1">
              <a:lnSpc>
                <a:spcPct val="80000"/>
              </a:lnSpc>
              <a:buFontTx/>
              <a:buNone/>
            </a:pPr>
            <a:r>
              <a:rPr lang="en-US" sz="1400" dirty="0" smtClean="0"/>
              <a:t>  </a:t>
            </a:r>
            <a:r>
              <a:rPr lang="en-US" sz="1400" b="1" dirty="0" err="1" smtClean="0"/>
              <a:t>pinMode</a:t>
            </a:r>
            <a:r>
              <a:rPr lang="en-US" sz="1400" b="1" dirty="0" smtClean="0"/>
              <a:t>(</a:t>
            </a:r>
            <a:r>
              <a:rPr lang="en-US" sz="1400" b="1" dirty="0" err="1" smtClean="0"/>
              <a:t>ledPin</a:t>
            </a:r>
            <a:r>
              <a:rPr lang="en-US" sz="1400" b="1" dirty="0" smtClean="0"/>
              <a:t>, OUTPUT);</a:t>
            </a:r>
            <a:r>
              <a:rPr lang="en-US" sz="1400" dirty="0" smtClean="0"/>
              <a:t>     </a:t>
            </a:r>
          </a:p>
          <a:p>
            <a:pPr eaLnBrk="1" hangingPunct="1">
              <a:lnSpc>
                <a:spcPct val="80000"/>
              </a:lnSpc>
              <a:buFontTx/>
              <a:buNone/>
            </a:pPr>
            <a:endParaRPr lang="en-US" sz="1400" dirty="0" smtClean="0"/>
          </a:p>
          <a:p>
            <a:pPr eaLnBrk="1" hangingPunct="1">
              <a:lnSpc>
                <a:spcPct val="80000"/>
              </a:lnSpc>
              <a:buFontTx/>
              <a:buNone/>
            </a:pPr>
            <a:r>
              <a:rPr lang="en-US" sz="1400" dirty="0" smtClean="0"/>
              <a:t>}</a:t>
            </a:r>
          </a:p>
          <a:p>
            <a:pPr eaLnBrk="1" hangingPunct="1">
              <a:lnSpc>
                <a:spcPct val="80000"/>
              </a:lnSpc>
              <a:buFontTx/>
              <a:buNone/>
            </a:pPr>
            <a:endParaRPr lang="en-US" sz="1400" dirty="0" smtClean="0"/>
          </a:p>
          <a:p>
            <a:pPr eaLnBrk="1" hangingPunct="1">
              <a:lnSpc>
                <a:spcPct val="80000"/>
              </a:lnSpc>
              <a:buFontTx/>
              <a:buNone/>
            </a:pPr>
            <a:r>
              <a:rPr lang="en-US" sz="1400" dirty="0" smtClean="0"/>
              <a:t>// </a:t>
            </a:r>
            <a:r>
              <a:rPr lang="en-US" sz="1400" dirty="0" smtClean="0"/>
              <a:t>the loop() method runs </a:t>
            </a:r>
            <a:r>
              <a:rPr lang="en-US" sz="1400" dirty="0" smtClean="0"/>
              <a:t> over </a:t>
            </a:r>
            <a:r>
              <a:rPr lang="en-US" sz="1400" dirty="0" smtClean="0"/>
              <a:t>and </a:t>
            </a:r>
            <a:r>
              <a:rPr lang="en-US" sz="1400" dirty="0" smtClean="0"/>
              <a:t> over </a:t>
            </a:r>
            <a:r>
              <a:rPr lang="en-US" sz="1400" dirty="0" smtClean="0"/>
              <a:t>again,</a:t>
            </a:r>
          </a:p>
          <a:p>
            <a:pPr eaLnBrk="1" hangingPunct="1">
              <a:lnSpc>
                <a:spcPct val="80000"/>
              </a:lnSpc>
              <a:buFontTx/>
              <a:buNone/>
            </a:pPr>
            <a:r>
              <a:rPr lang="en-US" sz="1400" dirty="0" smtClean="0"/>
              <a:t>// as long as the Arduino </a:t>
            </a:r>
            <a:r>
              <a:rPr lang="en-US" sz="1400" dirty="0" smtClean="0"/>
              <a:t>board has  a power supply.</a:t>
            </a:r>
            <a:endParaRPr lang="en-US" sz="1400" dirty="0" smtClean="0"/>
          </a:p>
          <a:p>
            <a:pPr eaLnBrk="1" hangingPunct="1">
              <a:lnSpc>
                <a:spcPct val="80000"/>
              </a:lnSpc>
              <a:buFontTx/>
              <a:buNone/>
            </a:pPr>
            <a:endParaRPr lang="en-US" sz="1400" dirty="0" smtClean="0"/>
          </a:p>
          <a:p>
            <a:pPr eaLnBrk="1" hangingPunct="1">
              <a:lnSpc>
                <a:spcPct val="80000"/>
              </a:lnSpc>
              <a:buFontTx/>
              <a:buNone/>
            </a:pPr>
            <a:r>
              <a:rPr lang="en-US" sz="1400" dirty="0" smtClean="0">
                <a:solidFill>
                  <a:srgbClr val="FFC000"/>
                </a:solidFill>
              </a:rPr>
              <a:t>void </a:t>
            </a:r>
            <a:r>
              <a:rPr lang="en-US" sz="1400" b="1" dirty="0" smtClean="0"/>
              <a:t>loop</a:t>
            </a:r>
            <a:r>
              <a:rPr lang="en-US" sz="1400" dirty="0" smtClean="0"/>
              <a:t>()                     </a:t>
            </a:r>
          </a:p>
          <a:p>
            <a:pPr eaLnBrk="1" hangingPunct="1">
              <a:lnSpc>
                <a:spcPct val="80000"/>
              </a:lnSpc>
              <a:buFontTx/>
              <a:buNone/>
            </a:pPr>
            <a:r>
              <a:rPr lang="en-US" sz="1400" dirty="0" smtClean="0"/>
              <a:t>{</a:t>
            </a:r>
          </a:p>
          <a:p>
            <a:pPr eaLnBrk="1" hangingPunct="1">
              <a:lnSpc>
                <a:spcPct val="80000"/>
              </a:lnSpc>
              <a:buFontTx/>
              <a:buNone/>
            </a:pPr>
            <a:r>
              <a:rPr lang="en-US" sz="1400" dirty="0" smtClean="0"/>
              <a:t>  </a:t>
            </a:r>
            <a:r>
              <a:rPr lang="en-US" sz="1400" b="1" dirty="0" err="1" smtClean="0"/>
              <a:t>digitalWrite</a:t>
            </a:r>
            <a:r>
              <a:rPr lang="en-US" sz="1400" b="1" dirty="0" smtClean="0"/>
              <a:t>(</a:t>
            </a:r>
            <a:r>
              <a:rPr lang="en-US" sz="1400" b="1" dirty="0" err="1" smtClean="0"/>
              <a:t>ledPin</a:t>
            </a:r>
            <a:r>
              <a:rPr lang="en-US" sz="1400" b="1" dirty="0" smtClean="0"/>
              <a:t>, HIGH);</a:t>
            </a:r>
            <a:r>
              <a:rPr lang="en-US" sz="1400" dirty="0" smtClean="0"/>
              <a:t>   // set the LED on</a:t>
            </a:r>
          </a:p>
          <a:p>
            <a:pPr eaLnBrk="1" hangingPunct="1">
              <a:lnSpc>
                <a:spcPct val="80000"/>
              </a:lnSpc>
              <a:buFontTx/>
              <a:buNone/>
            </a:pPr>
            <a:r>
              <a:rPr lang="en-US" sz="1400" dirty="0" smtClean="0"/>
              <a:t>  delay(500);                  // wait for </a:t>
            </a:r>
            <a:r>
              <a:rPr lang="en-US" sz="1400" dirty="0" smtClean="0"/>
              <a:t>half second(500ms)</a:t>
            </a:r>
            <a:endParaRPr lang="en-US" sz="1400" dirty="0" smtClean="0"/>
          </a:p>
          <a:p>
            <a:pPr eaLnBrk="1" hangingPunct="1">
              <a:lnSpc>
                <a:spcPct val="80000"/>
              </a:lnSpc>
              <a:buFontTx/>
              <a:buNone/>
            </a:pPr>
            <a:r>
              <a:rPr lang="en-US" sz="1400" dirty="0" smtClean="0"/>
              <a:t>  </a:t>
            </a:r>
            <a:r>
              <a:rPr lang="en-US" sz="1400" b="1" dirty="0" err="1" smtClean="0"/>
              <a:t>digitalWrite</a:t>
            </a:r>
            <a:r>
              <a:rPr lang="en-US" sz="1400" b="1" dirty="0" smtClean="0"/>
              <a:t>(</a:t>
            </a:r>
            <a:r>
              <a:rPr lang="en-US" sz="1400" b="1" dirty="0" err="1" smtClean="0"/>
              <a:t>ledPin</a:t>
            </a:r>
            <a:r>
              <a:rPr lang="en-US" sz="1400" b="1" dirty="0" smtClean="0"/>
              <a:t>, LOW);</a:t>
            </a:r>
            <a:r>
              <a:rPr lang="en-US" sz="1400" dirty="0" smtClean="0"/>
              <a:t>    // set the LED off</a:t>
            </a:r>
          </a:p>
          <a:p>
            <a:pPr eaLnBrk="1" hangingPunct="1">
              <a:lnSpc>
                <a:spcPct val="80000"/>
              </a:lnSpc>
              <a:buFontTx/>
              <a:buNone/>
            </a:pPr>
            <a:r>
              <a:rPr lang="en-US" sz="1400" dirty="0" smtClean="0"/>
              <a:t>  delay(500);                  // wait for </a:t>
            </a:r>
            <a:r>
              <a:rPr lang="en-US" sz="1400" dirty="0" smtClean="0"/>
              <a:t>half second(500ms)</a:t>
            </a:r>
            <a:endParaRPr lang="en-US" sz="1400" dirty="0" smtClean="0"/>
          </a:p>
          <a:p>
            <a:pPr eaLnBrk="1" hangingPunct="1">
              <a:lnSpc>
                <a:spcPct val="80000"/>
              </a:lnSpc>
              <a:buFontTx/>
              <a:buNone/>
            </a:pPr>
            <a:endParaRPr lang="en-US" sz="1400" dirty="0" smtClean="0"/>
          </a:p>
          <a:p>
            <a:pPr eaLnBrk="1" hangingPunct="1">
              <a:lnSpc>
                <a:spcPct val="80000"/>
              </a:lnSpc>
              <a:buFontTx/>
              <a:buNone/>
            </a:pPr>
            <a:r>
              <a:rPr lang="en-US" sz="1400" dirty="0" smtClean="0"/>
              <a:t>}</a:t>
            </a:r>
          </a:p>
        </p:txBody>
      </p:sp>
      <p:sp>
        <p:nvSpPr>
          <p:cNvPr id="4" name="TextBox 3"/>
          <p:cNvSpPr txBox="1"/>
          <p:nvPr/>
        </p:nvSpPr>
        <p:spPr>
          <a:xfrm>
            <a:off x="5507208" y="2073937"/>
            <a:ext cx="2336059" cy="369332"/>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Power On / reset </a:t>
            </a:r>
            <a:endParaRPr lang="en-SG" dirty="0"/>
          </a:p>
        </p:txBody>
      </p:sp>
      <p:sp>
        <p:nvSpPr>
          <p:cNvPr id="5" name="TextBox 4"/>
          <p:cNvSpPr txBox="1"/>
          <p:nvPr/>
        </p:nvSpPr>
        <p:spPr>
          <a:xfrm>
            <a:off x="5507208" y="2874037"/>
            <a:ext cx="2336059" cy="307777"/>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t> Initialize Global Variables</a:t>
            </a:r>
            <a:endParaRPr lang="en-SG" sz="1400" dirty="0"/>
          </a:p>
        </p:txBody>
      </p:sp>
      <p:cxnSp>
        <p:nvCxnSpPr>
          <p:cNvPr id="6" name="Straight Arrow Connector 5"/>
          <p:cNvCxnSpPr/>
          <p:nvPr/>
        </p:nvCxnSpPr>
        <p:spPr>
          <a:xfrm>
            <a:off x="6675237" y="2443269"/>
            <a:ext cx="0" cy="430768"/>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07208" y="3696997"/>
            <a:ext cx="2336059" cy="523220"/>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t>setup() function</a:t>
            </a:r>
          </a:p>
          <a:p>
            <a:pPr algn="ctr"/>
            <a:r>
              <a:rPr lang="en-US" sz="1400" dirty="0" smtClean="0"/>
              <a:t>(run once)</a:t>
            </a:r>
            <a:endParaRPr lang="en-SG" sz="1400" dirty="0"/>
          </a:p>
        </p:txBody>
      </p:sp>
      <p:cxnSp>
        <p:nvCxnSpPr>
          <p:cNvPr id="8" name="Straight Arrow Connector 7"/>
          <p:cNvCxnSpPr/>
          <p:nvPr/>
        </p:nvCxnSpPr>
        <p:spPr>
          <a:xfrm flipH="1">
            <a:off x="6675237" y="3202940"/>
            <a:ext cx="7503" cy="49405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07208" y="4702837"/>
            <a:ext cx="2336059" cy="738664"/>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smtClean="0"/>
              <a:t>loop() function</a:t>
            </a:r>
          </a:p>
          <a:p>
            <a:pPr algn="ctr"/>
            <a:r>
              <a:rPr lang="en-US" sz="1400" dirty="0" smtClean="0"/>
              <a:t>(loop forever until the power shut down.)</a:t>
            </a:r>
            <a:endParaRPr lang="en-SG" sz="1400" dirty="0"/>
          </a:p>
        </p:txBody>
      </p:sp>
      <p:cxnSp>
        <p:nvCxnSpPr>
          <p:cNvPr id="10" name="Straight Arrow Connector 9"/>
          <p:cNvCxnSpPr/>
          <p:nvPr/>
        </p:nvCxnSpPr>
        <p:spPr>
          <a:xfrm>
            <a:off x="6675237" y="4220217"/>
            <a:ext cx="0" cy="48262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1" name="Shape 10"/>
          <p:cNvCxnSpPr>
            <a:stCxn id="9" idx="2"/>
          </p:cNvCxnSpPr>
          <p:nvPr/>
        </p:nvCxnSpPr>
        <p:spPr>
          <a:xfrm rot="5400000" flipH="1" flipV="1">
            <a:off x="6184548" y="4905210"/>
            <a:ext cx="1026981" cy="45602"/>
          </a:xfrm>
          <a:prstGeom prst="bentConnector4">
            <a:avLst>
              <a:gd name="adj1" fmla="val -31905"/>
              <a:gd name="adj2" fmla="val 3062649"/>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b="1" dirty="0" err="1" smtClean="0"/>
              <a:t>pinMode</a:t>
            </a:r>
            <a:r>
              <a:rPr lang="en-US" b="1" dirty="0" smtClean="0"/>
              <a:t>(pin);</a:t>
            </a:r>
            <a:endParaRPr lang="en-US" dirty="0" smtClean="0"/>
          </a:p>
        </p:txBody>
      </p:sp>
      <p:sp>
        <p:nvSpPr>
          <p:cNvPr id="53251" name="Rectangle 3"/>
          <p:cNvSpPr>
            <a:spLocks noGrp="1" noChangeArrowheads="1"/>
          </p:cNvSpPr>
          <p:nvPr>
            <p:ph idx="1"/>
          </p:nvPr>
        </p:nvSpPr>
        <p:spPr/>
        <p:txBody>
          <a:bodyPr/>
          <a:lstStyle/>
          <a:p>
            <a:pPr eaLnBrk="1" hangingPunct="1">
              <a:lnSpc>
                <a:spcPct val="90000"/>
              </a:lnSpc>
              <a:buFontTx/>
              <a:buNone/>
            </a:pPr>
            <a:r>
              <a:rPr lang="en-US" sz="2400" b="1" dirty="0" smtClean="0"/>
              <a:t>Description</a:t>
            </a:r>
          </a:p>
          <a:p>
            <a:pPr eaLnBrk="1" hangingPunct="1">
              <a:lnSpc>
                <a:spcPct val="90000"/>
              </a:lnSpc>
              <a:buFontTx/>
              <a:buNone/>
            </a:pPr>
            <a:r>
              <a:rPr lang="en-US" sz="2400" dirty="0" smtClean="0"/>
              <a:t>	Configures the specified pin to behave either as an input or an output. See the description of </a:t>
            </a:r>
            <a:r>
              <a:rPr lang="en-US" sz="2400" dirty="0" smtClean="0">
                <a:hlinkClick r:id="rId3"/>
              </a:rPr>
              <a:t>digital pins</a:t>
            </a:r>
            <a:r>
              <a:rPr lang="en-US" sz="2400" dirty="0" smtClean="0"/>
              <a:t> for details. </a:t>
            </a:r>
            <a:endParaRPr lang="en-US" sz="2400" b="1" dirty="0" smtClean="0"/>
          </a:p>
          <a:p>
            <a:pPr eaLnBrk="1" hangingPunct="1">
              <a:lnSpc>
                <a:spcPct val="90000"/>
              </a:lnSpc>
              <a:buFontTx/>
              <a:buNone/>
            </a:pPr>
            <a:r>
              <a:rPr lang="en-US" sz="2400" b="1" dirty="0" smtClean="0"/>
              <a:t>Syntax</a:t>
            </a:r>
          </a:p>
          <a:p>
            <a:pPr eaLnBrk="1" hangingPunct="1">
              <a:lnSpc>
                <a:spcPct val="90000"/>
              </a:lnSpc>
              <a:buFontTx/>
              <a:buNone/>
            </a:pPr>
            <a:r>
              <a:rPr lang="en-US" sz="2400" dirty="0" smtClean="0"/>
              <a:t>	</a:t>
            </a:r>
            <a:r>
              <a:rPr lang="en-US" sz="2400" dirty="0" err="1" smtClean="0"/>
              <a:t>pinMode</a:t>
            </a:r>
            <a:r>
              <a:rPr lang="en-US" sz="2400" dirty="0" smtClean="0"/>
              <a:t>(pin, mode) </a:t>
            </a:r>
            <a:endParaRPr lang="en-US" sz="2400" b="1" dirty="0" smtClean="0"/>
          </a:p>
          <a:p>
            <a:pPr eaLnBrk="1" hangingPunct="1">
              <a:lnSpc>
                <a:spcPct val="90000"/>
              </a:lnSpc>
              <a:buFontTx/>
              <a:buNone/>
            </a:pPr>
            <a:r>
              <a:rPr lang="en-US" sz="2400" b="1" dirty="0" smtClean="0"/>
              <a:t>Parameters</a:t>
            </a:r>
          </a:p>
          <a:p>
            <a:pPr eaLnBrk="1" hangingPunct="1">
              <a:lnSpc>
                <a:spcPct val="90000"/>
              </a:lnSpc>
              <a:buFontTx/>
              <a:buNone/>
            </a:pPr>
            <a:r>
              <a:rPr lang="en-US" sz="2400" dirty="0" smtClean="0"/>
              <a:t>	pin: the number of the pin whose mode you wish to set </a:t>
            </a:r>
          </a:p>
          <a:p>
            <a:pPr eaLnBrk="1" hangingPunct="1">
              <a:lnSpc>
                <a:spcPct val="90000"/>
              </a:lnSpc>
              <a:buFontTx/>
              <a:buNone/>
            </a:pPr>
            <a:r>
              <a:rPr lang="en-US" sz="2400" dirty="0" smtClean="0"/>
              <a:t>	mode: either </a:t>
            </a:r>
            <a:r>
              <a:rPr lang="en-US" sz="2400" dirty="0" smtClean="0">
                <a:hlinkClick r:id="rId4" action="ppaction://hlinkfile"/>
              </a:rPr>
              <a:t>INPUT</a:t>
            </a:r>
            <a:r>
              <a:rPr lang="en-US" sz="2400" dirty="0" smtClean="0"/>
              <a:t> or </a:t>
            </a:r>
            <a:r>
              <a:rPr lang="en-US" sz="2400" dirty="0" smtClean="0">
                <a:hlinkClick r:id="rId4" action="ppaction://hlinkfile"/>
              </a:rPr>
              <a:t>OUTPUT</a:t>
            </a:r>
            <a:r>
              <a:rPr lang="en-US" sz="2400" dirty="0" smtClean="0"/>
              <a:t> </a:t>
            </a:r>
            <a:endParaRPr lang="en-US" sz="2400" b="1" dirty="0" smtClean="0"/>
          </a:p>
          <a:p>
            <a:pPr eaLnBrk="1" hangingPunct="1">
              <a:lnSpc>
                <a:spcPct val="90000"/>
              </a:lnSpc>
              <a:buFontTx/>
              <a:buNone/>
            </a:pPr>
            <a:r>
              <a:rPr lang="en-US" sz="2400" b="1" dirty="0" smtClean="0"/>
              <a:t>Returns</a:t>
            </a:r>
          </a:p>
          <a:p>
            <a:pPr eaLnBrk="1" hangingPunct="1">
              <a:lnSpc>
                <a:spcPct val="90000"/>
              </a:lnSpc>
              <a:buFontTx/>
              <a:buNone/>
            </a:pPr>
            <a:r>
              <a:rPr lang="en-US" sz="2400" dirty="0" smtClean="0"/>
              <a:t>	None </a:t>
            </a:r>
            <a:endParaRPr lang="en-US" sz="2400"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Content Placeholder 2"/>
          <p:cNvSpPr>
            <a:spLocks noGrp="1"/>
          </p:cNvSpPr>
          <p:nvPr>
            <p:ph idx="1"/>
          </p:nvPr>
        </p:nvSpPr>
        <p:spPr/>
        <p:txBody>
          <a:bodyPr/>
          <a:lstStyle/>
          <a:p>
            <a:endParaRPr lang="en-SG" dirty="0"/>
          </a:p>
        </p:txBody>
      </p:sp>
      <p:sp>
        <p:nvSpPr>
          <p:cNvPr id="6" name="Rectangle 5"/>
          <p:cNvSpPr/>
          <p:nvPr/>
        </p:nvSpPr>
        <p:spPr>
          <a:xfrm>
            <a:off x="962965" y="2594094"/>
            <a:ext cx="2300630" cy="369332"/>
          </a:xfrm>
          <a:prstGeom prst="rect">
            <a:avLst/>
          </a:prstGeom>
        </p:spPr>
        <p:txBody>
          <a:bodyPr wrap="none">
            <a:spAutoFit/>
          </a:bodyPr>
          <a:lstStyle/>
          <a:p>
            <a:r>
              <a:rPr lang="en-US" dirty="0" err="1" smtClean="0"/>
              <a:t>pinMode</a:t>
            </a:r>
            <a:r>
              <a:rPr lang="en-US" dirty="0" smtClean="0"/>
              <a:t>(pin, mode) </a:t>
            </a:r>
            <a:endParaRPr lang="en-SG"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sz="4100" dirty="0" err="1" smtClean="0"/>
              <a:t>digitalWrite</a:t>
            </a:r>
            <a:r>
              <a:rPr lang="en-US" sz="4100" dirty="0" smtClean="0"/>
              <a:t>(</a:t>
            </a:r>
            <a:r>
              <a:rPr lang="en-US" sz="4100" dirty="0" err="1" smtClean="0"/>
              <a:t>pin,value</a:t>
            </a:r>
            <a:r>
              <a:rPr lang="en-US" sz="4100" dirty="0" smtClean="0"/>
              <a:t>)</a:t>
            </a:r>
            <a:endParaRPr lang="en-US" sz="4100" dirty="0"/>
          </a:p>
        </p:txBody>
      </p:sp>
      <p:sp>
        <p:nvSpPr>
          <p:cNvPr id="117763" name="Rectangle 3"/>
          <p:cNvSpPr>
            <a:spLocks noGrp="1" noChangeArrowheads="1"/>
          </p:cNvSpPr>
          <p:nvPr>
            <p:ph type="body" idx="1"/>
          </p:nvPr>
        </p:nvSpPr>
        <p:spPr/>
        <p:txBody>
          <a:bodyPr/>
          <a:lstStyle/>
          <a:p>
            <a:pPr>
              <a:buFont typeface="Wingdings" pitchFamily="2" charset="2"/>
              <a:buNone/>
            </a:pPr>
            <a:endParaRPr lang="en-US" dirty="0"/>
          </a:p>
          <a:p>
            <a:pPr>
              <a:buFont typeface="Wingdings" pitchFamily="2" charset="2"/>
              <a:buNone/>
            </a:pPr>
            <a:endParaRPr lang="en-US" dirty="0"/>
          </a:p>
          <a:p>
            <a:pPr>
              <a:buFont typeface="Wingdings" pitchFamily="2" charset="2"/>
              <a:buNone/>
            </a:pPr>
            <a:endParaRPr lang="en-US" dirty="0"/>
          </a:p>
          <a:p>
            <a:pPr>
              <a:buFont typeface="Wingdings" pitchFamily="2" charset="2"/>
              <a:buNone/>
            </a:pPr>
            <a:endParaRPr lang="en-US" dirty="0"/>
          </a:p>
          <a:p>
            <a:pPr>
              <a:buFont typeface="Wingdings" pitchFamily="2" charset="2"/>
              <a:buNone/>
            </a:pPr>
            <a:endParaRPr lang="en-US" dirty="0"/>
          </a:p>
        </p:txBody>
      </p:sp>
      <p:pic>
        <p:nvPicPr>
          <p:cNvPr id="117764" name="Picture 4" descr="switch"/>
          <p:cNvPicPr>
            <a:picLocks noChangeAspect="1" noChangeArrowheads="1"/>
          </p:cNvPicPr>
          <p:nvPr/>
        </p:nvPicPr>
        <p:blipFill>
          <a:blip r:embed="rId3"/>
          <a:srcRect/>
          <a:stretch>
            <a:fillRect/>
          </a:stretch>
        </p:blipFill>
        <p:spPr bwMode="auto">
          <a:xfrm>
            <a:off x="4489450" y="4121150"/>
            <a:ext cx="1346200" cy="2070100"/>
          </a:xfrm>
          <a:prstGeom prst="rect">
            <a:avLst/>
          </a:prstGeom>
          <a:noFill/>
        </p:spPr>
      </p:pic>
      <p:sp>
        <p:nvSpPr>
          <p:cNvPr id="117766" name="Text Box 6"/>
          <p:cNvSpPr txBox="1">
            <a:spLocks noChangeArrowheads="1"/>
          </p:cNvSpPr>
          <p:nvPr/>
        </p:nvSpPr>
        <p:spPr bwMode="auto">
          <a:xfrm>
            <a:off x="7050088" y="5299075"/>
            <a:ext cx="930275" cy="823913"/>
          </a:xfrm>
          <a:prstGeom prst="rect">
            <a:avLst/>
          </a:prstGeom>
          <a:noFill/>
          <a:ln w="9525">
            <a:noFill/>
            <a:miter lim="800000"/>
            <a:headEnd/>
            <a:tailEnd/>
          </a:ln>
          <a:effectLst/>
        </p:spPr>
        <p:txBody>
          <a:bodyPr wrap="none">
            <a:spAutoFit/>
          </a:bodyPr>
          <a:lstStyle/>
          <a:p>
            <a:r>
              <a:rPr lang="en-US" sz="4800"/>
              <a:t>0V</a:t>
            </a:r>
          </a:p>
        </p:txBody>
      </p:sp>
      <p:pic>
        <p:nvPicPr>
          <p:cNvPr id="117767" name="Picture 7" descr="switch"/>
          <p:cNvPicPr>
            <a:picLocks noChangeAspect="1" noChangeArrowheads="1"/>
          </p:cNvPicPr>
          <p:nvPr/>
        </p:nvPicPr>
        <p:blipFill>
          <a:blip r:embed="rId4"/>
          <a:srcRect/>
          <a:stretch>
            <a:fillRect/>
          </a:stretch>
        </p:blipFill>
        <p:spPr bwMode="auto">
          <a:xfrm>
            <a:off x="4489450" y="1320800"/>
            <a:ext cx="1346200" cy="2070100"/>
          </a:xfrm>
          <a:prstGeom prst="rect">
            <a:avLst/>
          </a:prstGeom>
          <a:noFill/>
        </p:spPr>
      </p:pic>
      <p:sp>
        <p:nvSpPr>
          <p:cNvPr id="117768" name="Text Box 8"/>
          <p:cNvSpPr txBox="1">
            <a:spLocks noChangeArrowheads="1"/>
          </p:cNvSpPr>
          <p:nvPr/>
        </p:nvSpPr>
        <p:spPr bwMode="auto">
          <a:xfrm>
            <a:off x="4173538" y="3603625"/>
            <a:ext cx="1924050" cy="366713"/>
          </a:xfrm>
          <a:prstGeom prst="rect">
            <a:avLst/>
          </a:prstGeom>
          <a:noFill/>
          <a:ln w="9525">
            <a:noFill/>
            <a:miter lim="800000"/>
            <a:headEnd/>
            <a:tailEnd/>
          </a:ln>
          <a:effectLst/>
        </p:spPr>
        <p:txBody>
          <a:bodyPr wrap="none">
            <a:spAutoFit/>
          </a:bodyPr>
          <a:lstStyle/>
          <a:p>
            <a:r>
              <a:rPr lang="en-US"/>
              <a:t>internal Pin State</a:t>
            </a:r>
            <a:endParaRPr lang="en-US">
              <a:solidFill>
                <a:srgbClr val="FF0000"/>
              </a:solidFill>
            </a:endParaRPr>
          </a:p>
        </p:txBody>
      </p:sp>
      <p:sp>
        <p:nvSpPr>
          <p:cNvPr id="117769" name="Text Box 9"/>
          <p:cNvSpPr txBox="1">
            <a:spLocks noChangeArrowheads="1"/>
          </p:cNvSpPr>
          <p:nvPr/>
        </p:nvSpPr>
        <p:spPr bwMode="auto">
          <a:xfrm>
            <a:off x="7016750" y="2430463"/>
            <a:ext cx="930275" cy="823912"/>
          </a:xfrm>
          <a:prstGeom prst="rect">
            <a:avLst/>
          </a:prstGeom>
          <a:noFill/>
          <a:ln w="9525">
            <a:noFill/>
            <a:miter lim="800000"/>
            <a:headEnd/>
            <a:tailEnd/>
          </a:ln>
          <a:effectLst/>
        </p:spPr>
        <p:txBody>
          <a:bodyPr wrap="none">
            <a:spAutoFit/>
          </a:bodyPr>
          <a:lstStyle/>
          <a:p>
            <a:r>
              <a:rPr lang="en-US" sz="4800"/>
              <a:t>5V</a:t>
            </a:r>
          </a:p>
        </p:txBody>
      </p:sp>
      <p:sp>
        <p:nvSpPr>
          <p:cNvPr id="117771" name="Rectangle 11"/>
          <p:cNvSpPr>
            <a:spLocks noChangeArrowheads="1"/>
          </p:cNvSpPr>
          <p:nvPr/>
        </p:nvSpPr>
        <p:spPr bwMode="auto">
          <a:xfrm>
            <a:off x="512445" y="4876800"/>
            <a:ext cx="3943708" cy="553998"/>
          </a:xfrm>
          <a:prstGeom prst="rect">
            <a:avLst/>
          </a:prstGeom>
          <a:noFill/>
          <a:ln w="9525">
            <a:noFill/>
            <a:miter lim="800000"/>
            <a:headEnd/>
            <a:tailEnd/>
          </a:ln>
          <a:effectLst/>
        </p:spPr>
        <p:txBody>
          <a:bodyPr wrap="none">
            <a:spAutoFit/>
          </a:bodyPr>
          <a:lstStyle/>
          <a:p>
            <a:r>
              <a:rPr lang="en-US" sz="3000" dirty="0" err="1" smtClean="0">
                <a:latin typeface="Helvetica" pitchFamily="34" charset="0"/>
              </a:rPr>
              <a:t>digitalWrite</a:t>
            </a:r>
            <a:r>
              <a:rPr lang="en-US" sz="3000" dirty="0" smtClean="0">
                <a:latin typeface="Helvetica" pitchFamily="34" charset="0"/>
              </a:rPr>
              <a:t>(</a:t>
            </a:r>
            <a:r>
              <a:rPr lang="en-US" sz="3000" dirty="0" err="1" smtClean="0">
                <a:latin typeface="Helvetica" pitchFamily="34" charset="0"/>
              </a:rPr>
              <a:t>pin,LOW</a:t>
            </a:r>
            <a:r>
              <a:rPr lang="en-US" sz="3000" dirty="0">
                <a:latin typeface="Helvetica" pitchFamily="34" charset="0"/>
              </a:rPr>
              <a:t>);</a:t>
            </a:r>
          </a:p>
        </p:txBody>
      </p:sp>
      <p:sp>
        <p:nvSpPr>
          <p:cNvPr id="117773" name="Rectangle 13"/>
          <p:cNvSpPr>
            <a:spLocks noChangeArrowheads="1"/>
          </p:cNvSpPr>
          <p:nvPr/>
        </p:nvSpPr>
        <p:spPr bwMode="auto">
          <a:xfrm>
            <a:off x="452438" y="2146300"/>
            <a:ext cx="4028667" cy="553998"/>
          </a:xfrm>
          <a:prstGeom prst="rect">
            <a:avLst/>
          </a:prstGeom>
          <a:noFill/>
          <a:ln w="9525">
            <a:noFill/>
            <a:miter lim="800000"/>
            <a:headEnd/>
            <a:tailEnd/>
          </a:ln>
          <a:effectLst/>
        </p:spPr>
        <p:txBody>
          <a:bodyPr wrap="none">
            <a:spAutoFit/>
          </a:bodyPr>
          <a:lstStyle/>
          <a:p>
            <a:pPr>
              <a:spcBef>
                <a:spcPct val="20000"/>
              </a:spcBef>
              <a:buClr>
                <a:schemeClr val="accent1"/>
              </a:buClr>
              <a:buSzPct val="65000"/>
              <a:buFont typeface="Wingdings" pitchFamily="2" charset="2"/>
              <a:buNone/>
            </a:pPr>
            <a:r>
              <a:rPr lang="en-US" sz="3000" dirty="0" err="1" smtClean="0">
                <a:latin typeface="Helvetica" pitchFamily="34" charset="0"/>
              </a:rPr>
              <a:t>digitalWrite</a:t>
            </a:r>
            <a:r>
              <a:rPr lang="en-US" sz="3000" dirty="0" smtClean="0">
                <a:latin typeface="Helvetica" pitchFamily="34" charset="0"/>
              </a:rPr>
              <a:t>(</a:t>
            </a:r>
            <a:r>
              <a:rPr lang="en-US" sz="3000" dirty="0" err="1" smtClean="0">
                <a:latin typeface="Helvetica" pitchFamily="34" charset="0"/>
              </a:rPr>
              <a:t>pin,</a:t>
            </a:r>
            <a:r>
              <a:rPr lang="en-US" sz="3000" dirty="0" err="1" smtClean="0">
                <a:solidFill>
                  <a:srgbClr val="FF0000"/>
                </a:solidFill>
                <a:latin typeface="Helvetica" pitchFamily="34" charset="0"/>
              </a:rPr>
              <a:t>HIGH</a:t>
            </a:r>
            <a:r>
              <a:rPr lang="en-US" sz="3000" dirty="0">
                <a:latin typeface="Helvetica" pitchFamily="34" charset="0"/>
              </a:rPr>
              <a:t>);</a:t>
            </a:r>
          </a:p>
        </p:txBody>
      </p:sp>
      <p:sp>
        <p:nvSpPr>
          <p:cNvPr id="117779" name="Rectangle 19"/>
          <p:cNvSpPr>
            <a:spLocks noChangeArrowheads="1"/>
          </p:cNvSpPr>
          <p:nvPr/>
        </p:nvSpPr>
        <p:spPr bwMode="auto">
          <a:xfrm>
            <a:off x="4899025" y="1712913"/>
            <a:ext cx="527050" cy="366712"/>
          </a:xfrm>
          <a:prstGeom prst="rect">
            <a:avLst/>
          </a:prstGeom>
          <a:noFill/>
          <a:ln w="9525">
            <a:noFill/>
            <a:miter lim="800000"/>
            <a:headEnd/>
            <a:tailEnd/>
          </a:ln>
          <a:effectLst/>
        </p:spPr>
        <p:txBody>
          <a:bodyPr wrap="none">
            <a:spAutoFit/>
          </a:bodyPr>
          <a:lstStyle/>
          <a:p>
            <a:r>
              <a:rPr lang="en-US">
                <a:solidFill>
                  <a:srgbClr val="FF0000"/>
                </a:solidFill>
              </a:rPr>
              <a:t>ON</a:t>
            </a:r>
          </a:p>
        </p:txBody>
      </p:sp>
      <p:sp>
        <p:nvSpPr>
          <p:cNvPr id="117780" name="Rectangle 20"/>
          <p:cNvSpPr>
            <a:spLocks noChangeArrowheads="1"/>
          </p:cNvSpPr>
          <p:nvPr/>
        </p:nvSpPr>
        <p:spPr bwMode="auto">
          <a:xfrm>
            <a:off x="4841875" y="5283200"/>
            <a:ext cx="641350" cy="366713"/>
          </a:xfrm>
          <a:prstGeom prst="rect">
            <a:avLst/>
          </a:prstGeom>
          <a:noFill/>
          <a:ln w="9525">
            <a:noFill/>
            <a:miter lim="800000"/>
            <a:headEnd/>
            <a:tailEnd/>
          </a:ln>
          <a:effectLst/>
        </p:spPr>
        <p:txBody>
          <a:bodyPr wrap="none">
            <a:spAutoFit/>
          </a:bodyPr>
          <a:lstStyle/>
          <a:p>
            <a:r>
              <a:rPr lang="en-US"/>
              <a:t>OFF</a:t>
            </a:r>
          </a:p>
        </p:txBody>
      </p:sp>
      <p:sp>
        <p:nvSpPr>
          <p:cNvPr id="117781" name="Text Box 21"/>
          <p:cNvSpPr txBox="1">
            <a:spLocks noChangeArrowheads="1"/>
          </p:cNvSpPr>
          <p:nvPr/>
        </p:nvSpPr>
        <p:spPr bwMode="auto">
          <a:xfrm>
            <a:off x="6915150" y="3613150"/>
            <a:ext cx="1263650" cy="366713"/>
          </a:xfrm>
          <a:prstGeom prst="rect">
            <a:avLst/>
          </a:prstGeom>
          <a:noFill/>
          <a:ln w="9525">
            <a:noFill/>
            <a:miter lim="800000"/>
            <a:headEnd/>
            <a:tailEnd/>
          </a:ln>
          <a:effectLst/>
        </p:spPr>
        <p:txBody>
          <a:bodyPr wrap="none">
            <a:spAutoFit/>
          </a:bodyPr>
          <a:lstStyle/>
          <a:p>
            <a:r>
              <a:rPr lang="en-US"/>
              <a:t>Pin Output</a:t>
            </a:r>
          </a:p>
        </p:txBody>
      </p:sp>
      <p:sp>
        <p:nvSpPr>
          <p:cNvPr id="117782" name="Line 22"/>
          <p:cNvSpPr>
            <a:spLocks noChangeShapeType="1"/>
          </p:cNvSpPr>
          <p:nvPr/>
        </p:nvSpPr>
        <p:spPr bwMode="auto">
          <a:xfrm>
            <a:off x="374650" y="3813175"/>
            <a:ext cx="3657600" cy="0"/>
          </a:xfrm>
          <a:prstGeom prst="line">
            <a:avLst/>
          </a:prstGeom>
          <a:noFill/>
          <a:ln w="9525">
            <a:solidFill>
              <a:schemeClr val="tx1"/>
            </a:solidFill>
            <a:round/>
            <a:headEnd/>
            <a:tailEnd/>
          </a:ln>
          <a:effectLst/>
        </p:spPr>
        <p:txBody>
          <a:bodyPr/>
          <a:lstStyle/>
          <a:p>
            <a:endParaRPr lang="en-SG"/>
          </a:p>
        </p:txBody>
      </p:sp>
      <p:pic>
        <p:nvPicPr>
          <p:cNvPr id="117783" name="Picture 23" descr="bulbon"/>
          <p:cNvPicPr>
            <a:picLocks noChangeAspect="1" noChangeArrowheads="1"/>
          </p:cNvPicPr>
          <p:nvPr/>
        </p:nvPicPr>
        <p:blipFill>
          <a:blip r:embed="rId5"/>
          <a:srcRect/>
          <a:stretch>
            <a:fillRect/>
          </a:stretch>
        </p:blipFill>
        <p:spPr bwMode="auto">
          <a:xfrm>
            <a:off x="7034213" y="1365250"/>
            <a:ext cx="876300" cy="1168400"/>
          </a:xfrm>
          <a:prstGeom prst="rect">
            <a:avLst/>
          </a:prstGeom>
          <a:noFill/>
        </p:spPr>
      </p:pic>
      <p:pic>
        <p:nvPicPr>
          <p:cNvPr id="117784" name="Picture 24" descr="lightbulboff"/>
          <p:cNvPicPr>
            <a:picLocks noChangeAspect="1" noChangeArrowheads="1"/>
          </p:cNvPicPr>
          <p:nvPr/>
        </p:nvPicPr>
        <p:blipFill>
          <a:blip r:embed="rId6"/>
          <a:srcRect/>
          <a:stretch>
            <a:fillRect/>
          </a:stretch>
        </p:blipFill>
        <p:spPr bwMode="auto">
          <a:xfrm>
            <a:off x="6889750" y="4129088"/>
            <a:ext cx="1182688" cy="1417637"/>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sz="4100" dirty="0" err="1" smtClean="0"/>
              <a:t>digitalWrite</a:t>
            </a:r>
            <a:r>
              <a:rPr lang="en-US" sz="4100" dirty="0" smtClean="0"/>
              <a:t>(</a:t>
            </a:r>
            <a:r>
              <a:rPr lang="en-US" sz="4100" dirty="0" err="1" smtClean="0"/>
              <a:t>pin,value</a:t>
            </a:r>
            <a:r>
              <a:rPr lang="en-US" sz="4100" dirty="0" smtClean="0"/>
              <a:t>);</a:t>
            </a:r>
            <a:endParaRPr lang="en-US" sz="4100" dirty="0"/>
          </a:p>
        </p:txBody>
      </p:sp>
      <p:sp>
        <p:nvSpPr>
          <p:cNvPr id="117763" name="Rectangle 3"/>
          <p:cNvSpPr>
            <a:spLocks noGrp="1" noChangeArrowheads="1"/>
          </p:cNvSpPr>
          <p:nvPr>
            <p:ph type="body" idx="1"/>
          </p:nvPr>
        </p:nvSpPr>
        <p:spPr/>
        <p:txBody>
          <a:bodyPr/>
          <a:lstStyle/>
          <a:p>
            <a:pPr>
              <a:buFont typeface="Wingdings" pitchFamily="2" charset="2"/>
              <a:buNone/>
            </a:pPr>
            <a:endParaRPr lang="en-US" dirty="0"/>
          </a:p>
          <a:p>
            <a:pPr>
              <a:buFont typeface="Wingdings" pitchFamily="2" charset="2"/>
              <a:buNone/>
            </a:pPr>
            <a:endParaRPr lang="en-US" dirty="0"/>
          </a:p>
          <a:p>
            <a:pPr>
              <a:buFont typeface="Wingdings" pitchFamily="2" charset="2"/>
              <a:buNone/>
            </a:pPr>
            <a:endParaRPr lang="en-US" dirty="0"/>
          </a:p>
          <a:p>
            <a:pPr>
              <a:buFont typeface="Wingdings" pitchFamily="2" charset="2"/>
              <a:buNone/>
            </a:pPr>
            <a:endParaRPr lang="en-US" dirty="0"/>
          </a:p>
          <a:p>
            <a:pPr>
              <a:buFont typeface="Wingdings" pitchFamily="2" charset="2"/>
              <a:buNone/>
            </a:pPr>
            <a:endParaRPr lang="en-US" dirty="0"/>
          </a:p>
        </p:txBody>
      </p:sp>
      <p:pic>
        <p:nvPicPr>
          <p:cNvPr id="117764" name="Picture 4" descr="switch"/>
          <p:cNvPicPr>
            <a:picLocks noChangeAspect="1" noChangeArrowheads="1"/>
          </p:cNvPicPr>
          <p:nvPr/>
        </p:nvPicPr>
        <p:blipFill>
          <a:blip r:embed="rId3"/>
          <a:srcRect/>
          <a:stretch>
            <a:fillRect/>
          </a:stretch>
        </p:blipFill>
        <p:spPr bwMode="auto">
          <a:xfrm>
            <a:off x="4489450" y="4121150"/>
            <a:ext cx="1346200" cy="2070100"/>
          </a:xfrm>
          <a:prstGeom prst="rect">
            <a:avLst/>
          </a:prstGeom>
          <a:noFill/>
        </p:spPr>
      </p:pic>
      <p:sp>
        <p:nvSpPr>
          <p:cNvPr id="117766" name="Text Box 6"/>
          <p:cNvSpPr txBox="1">
            <a:spLocks noChangeArrowheads="1"/>
          </p:cNvSpPr>
          <p:nvPr/>
        </p:nvSpPr>
        <p:spPr bwMode="auto">
          <a:xfrm>
            <a:off x="7050088" y="5492115"/>
            <a:ext cx="930275" cy="823913"/>
          </a:xfrm>
          <a:prstGeom prst="rect">
            <a:avLst/>
          </a:prstGeom>
          <a:noFill/>
          <a:ln w="9525">
            <a:noFill/>
            <a:miter lim="800000"/>
            <a:headEnd/>
            <a:tailEnd/>
          </a:ln>
          <a:effectLst/>
        </p:spPr>
        <p:txBody>
          <a:bodyPr wrap="none">
            <a:spAutoFit/>
          </a:bodyPr>
          <a:lstStyle/>
          <a:p>
            <a:r>
              <a:rPr lang="en-US" sz="4800"/>
              <a:t>0V</a:t>
            </a:r>
          </a:p>
        </p:txBody>
      </p:sp>
      <p:pic>
        <p:nvPicPr>
          <p:cNvPr id="117767" name="Picture 7" descr="switch"/>
          <p:cNvPicPr>
            <a:picLocks noChangeAspect="1" noChangeArrowheads="1"/>
          </p:cNvPicPr>
          <p:nvPr/>
        </p:nvPicPr>
        <p:blipFill>
          <a:blip r:embed="rId4"/>
          <a:srcRect/>
          <a:stretch>
            <a:fillRect/>
          </a:stretch>
        </p:blipFill>
        <p:spPr bwMode="auto">
          <a:xfrm>
            <a:off x="4489450" y="1320800"/>
            <a:ext cx="1346200" cy="2070100"/>
          </a:xfrm>
          <a:prstGeom prst="rect">
            <a:avLst/>
          </a:prstGeom>
          <a:noFill/>
        </p:spPr>
      </p:pic>
      <p:sp>
        <p:nvSpPr>
          <p:cNvPr id="117768" name="Text Box 8"/>
          <p:cNvSpPr txBox="1">
            <a:spLocks noChangeArrowheads="1"/>
          </p:cNvSpPr>
          <p:nvPr/>
        </p:nvSpPr>
        <p:spPr bwMode="auto">
          <a:xfrm>
            <a:off x="4173538" y="3603625"/>
            <a:ext cx="1924050" cy="366713"/>
          </a:xfrm>
          <a:prstGeom prst="rect">
            <a:avLst/>
          </a:prstGeom>
          <a:noFill/>
          <a:ln w="9525">
            <a:noFill/>
            <a:miter lim="800000"/>
            <a:headEnd/>
            <a:tailEnd/>
          </a:ln>
          <a:effectLst/>
        </p:spPr>
        <p:txBody>
          <a:bodyPr wrap="none">
            <a:spAutoFit/>
          </a:bodyPr>
          <a:lstStyle/>
          <a:p>
            <a:r>
              <a:rPr lang="en-US"/>
              <a:t>internal Pin State</a:t>
            </a:r>
            <a:endParaRPr lang="en-US">
              <a:solidFill>
                <a:srgbClr val="FF0000"/>
              </a:solidFill>
            </a:endParaRPr>
          </a:p>
        </p:txBody>
      </p:sp>
      <p:sp>
        <p:nvSpPr>
          <p:cNvPr id="117769" name="Text Box 9"/>
          <p:cNvSpPr txBox="1">
            <a:spLocks noChangeArrowheads="1"/>
          </p:cNvSpPr>
          <p:nvPr/>
        </p:nvSpPr>
        <p:spPr bwMode="auto">
          <a:xfrm>
            <a:off x="7016750" y="2694623"/>
            <a:ext cx="930275" cy="823912"/>
          </a:xfrm>
          <a:prstGeom prst="rect">
            <a:avLst/>
          </a:prstGeom>
          <a:noFill/>
          <a:ln w="9525">
            <a:noFill/>
            <a:miter lim="800000"/>
            <a:headEnd/>
            <a:tailEnd/>
          </a:ln>
          <a:effectLst/>
        </p:spPr>
        <p:txBody>
          <a:bodyPr wrap="none">
            <a:spAutoFit/>
          </a:bodyPr>
          <a:lstStyle/>
          <a:p>
            <a:r>
              <a:rPr lang="en-US" sz="4800"/>
              <a:t>5V</a:t>
            </a:r>
          </a:p>
        </p:txBody>
      </p:sp>
      <p:sp>
        <p:nvSpPr>
          <p:cNvPr id="117771" name="Rectangle 11"/>
          <p:cNvSpPr>
            <a:spLocks noChangeArrowheads="1"/>
          </p:cNvSpPr>
          <p:nvPr/>
        </p:nvSpPr>
        <p:spPr bwMode="auto">
          <a:xfrm>
            <a:off x="512445" y="4876800"/>
            <a:ext cx="3943708" cy="553998"/>
          </a:xfrm>
          <a:prstGeom prst="rect">
            <a:avLst/>
          </a:prstGeom>
          <a:noFill/>
          <a:ln w="9525">
            <a:noFill/>
            <a:miter lim="800000"/>
            <a:headEnd/>
            <a:tailEnd/>
          </a:ln>
          <a:effectLst/>
        </p:spPr>
        <p:txBody>
          <a:bodyPr wrap="none">
            <a:spAutoFit/>
          </a:bodyPr>
          <a:lstStyle/>
          <a:p>
            <a:r>
              <a:rPr lang="en-US" sz="3000" dirty="0" err="1" smtClean="0">
                <a:latin typeface="Helvetica" pitchFamily="34" charset="0"/>
              </a:rPr>
              <a:t>digitalWrite</a:t>
            </a:r>
            <a:r>
              <a:rPr lang="en-US" sz="3000" dirty="0" smtClean="0">
                <a:latin typeface="Helvetica" pitchFamily="34" charset="0"/>
              </a:rPr>
              <a:t>(</a:t>
            </a:r>
            <a:r>
              <a:rPr lang="en-US" sz="3000" dirty="0" err="1" smtClean="0">
                <a:latin typeface="Helvetica" pitchFamily="34" charset="0"/>
              </a:rPr>
              <a:t>pin,LOW</a:t>
            </a:r>
            <a:r>
              <a:rPr lang="en-US" sz="3000" dirty="0">
                <a:latin typeface="Helvetica" pitchFamily="34" charset="0"/>
              </a:rPr>
              <a:t>);</a:t>
            </a:r>
          </a:p>
        </p:txBody>
      </p:sp>
      <p:sp>
        <p:nvSpPr>
          <p:cNvPr id="117773" name="Rectangle 13"/>
          <p:cNvSpPr>
            <a:spLocks noChangeArrowheads="1"/>
          </p:cNvSpPr>
          <p:nvPr/>
        </p:nvSpPr>
        <p:spPr bwMode="auto">
          <a:xfrm>
            <a:off x="452438" y="2146300"/>
            <a:ext cx="4028667" cy="553998"/>
          </a:xfrm>
          <a:prstGeom prst="rect">
            <a:avLst/>
          </a:prstGeom>
          <a:noFill/>
          <a:ln w="9525">
            <a:noFill/>
            <a:miter lim="800000"/>
            <a:headEnd/>
            <a:tailEnd/>
          </a:ln>
          <a:effectLst/>
        </p:spPr>
        <p:txBody>
          <a:bodyPr wrap="none">
            <a:spAutoFit/>
          </a:bodyPr>
          <a:lstStyle/>
          <a:p>
            <a:pPr>
              <a:spcBef>
                <a:spcPct val="20000"/>
              </a:spcBef>
              <a:buClr>
                <a:schemeClr val="accent1"/>
              </a:buClr>
              <a:buSzPct val="65000"/>
              <a:buFont typeface="Wingdings" pitchFamily="2" charset="2"/>
              <a:buNone/>
            </a:pPr>
            <a:r>
              <a:rPr lang="en-US" sz="3000" dirty="0" err="1" smtClean="0">
                <a:latin typeface="Helvetica" pitchFamily="34" charset="0"/>
              </a:rPr>
              <a:t>digitalWrite</a:t>
            </a:r>
            <a:r>
              <a:rPr lang="en-US" sz="3000" dirty="0" smtClean="0">
                <a:latin typeface="Helvetica" pitchFamily="34" charset="0"/>
              </a:rPr>
              <a:t>(</a:t>
            </a:r>
            <a:r>
              <a:rPr lang="en-US" sz="3000" dirty="0" err="1" smtClean="0">
                <a:latin typeface="Helvetica" pitchFamily="34" charset="0"/>
              </a:rPr>
              <a:t>pin,</a:t>
            </a:r>
            <a:r>
              <a:rPr lang="en-US" sz="3000" dirty="0" err="1" smtClean="0">
                <a:solidFill>
                  <a:srgbClr val="FF0000"/>
                </a:solidFill>
                <a:latin typeface="Helvetica" pitchFamily="34" charset="0"/>
              </a:rPr>
              <a:t>HIGH</a:t>
            </a:r>
            <a:r>
              <a:rPr lang="en-US" sz="3000" dirty="0">
                <a:latin typeface="Helvetica" pitchFamily="34" charset="0"/>
              </a:rPr>
              <a:t>);</a:t>
            </a:r>
          </a:p>
        </p:txBody>
      </p:sp>
      <p:sp>
        <p:nvSpPr>
          <p:cNvPr id="117779" name="Rectangle 19"/>
          <p:cNvSpPr>
            <a:spLocks noChangeArrowheads="1"/>
          </p:cNvSpPr>
          <p:nvPr/>
        </p:nvSpPr>
        <p:spPr bwMode="auto">
          <a:xfrm>
            <a:off x="4899025" y="1712913"/>
            <a:ext cx="527050" cy="366712"/>
          </a:xfrm>
          <a:prstGeom prst="rect">
            <a:avLst/>
          </a:prstGeom>
          <a:noFill/>
          <a:ln w="9525">
            <a:noFill/>
            <a:miter lim="800000"/>
            <a:headEnd/>
            <a:tailEnd/>
          </a:ln>
          <a:effectLst/>
        </p:spPr>
        <p:txBody>
          <a:bodyPr wrap="none">
            <a:spAutoFit/>
          </a:bodyPr>
          <a:lstStyle/>
          <a:p>
            <a:r>
              <a:rPr lang="en-US">
                <a:solidFill>
                  <a:srgbClr val="FF0000"/>
                </a:solidFill>
              </a:rPr>
              <a:t>ON</a:t>
            </a:r>
          </a:p>
        </p:txBody>
      </p:sp>
      <p:sp>
        <p:nvSpPr>
          <p:cNvPr id="117780" name="Rectangle 20"/>
          <p:cNvSpPr>
            <a:spLocks noChangeArrowheads="1"/>
          </p:cNvSpPr>
          <p:nvPr/>
        </p:nvSpPr>
        <p:spPr bwMode="auto">
          <a:xfrm>
            <a:off x="4841875" y="5283200"/>
            <a:ext cx="641350" cy="366713"/>
          </a:xfrm>
          <a:prstGeom prst="rect">
            <a:avLst/>
          </a:prstGeom>
          <a:noFill/>
          <a:ln w="9525">
            <a:noFill/>
            <a:miter lim="800000"/>
            <a:headEnd/>
            <a:tailEnd/>
          </a:ln>
          <a:effectLst/>
        </p:spPr>
        <p:txBody>
          <a:bodyPr wrap="none">
            <a:spAutoFit/>
          </a:bodyPr>
          <a:lstStyle/>
          <a:p>
            <a:r>
              <a:rPr lang="en-US"/>
              <a:t>OFF</a:t>
            </a:r>
          </a:p>
        </p:txBody>
      </p:sp>
      <p:sp>
        <p:nvSpPr>
          <p:cNvPr id="117781" name="Text Box 21"/>
          <p:cNvSpPr txBox="1">
            <a:spLocks noChangeArrowheads="1"/>
          </p:cNvSpPr>
          <p:nvPr/>
        </p:nvSpPr>
        <p:spPr bwMode="auto">
          <a:xfrm>
            <a:off x="6915150" y="3613150"/>
            <a:ext cx="1263650" cy="366713"/>
          </a:xfrm>
          <a:prstGeom prst="rect">
            <a:avLst/>
          </a:prstGeom>
          <a:noFill/>
          <a:ln w="9525">
            <a:noFill/>
            <a:miter lim="800000"/>
            <a:headEnd/>
            <a:tailEnd/>
          </a:ln>
          <a:effectLst/>
        </p:spPr>
        <p:txBody>
          <a:bodyPr wrap="none">
            <a:spAutoFit/>
          </a:bodyPr>
          <a:lstStyle/>
          <a:p>
            <a:r>
              <a:rPr lang="en-US"/>
              <a:t>Pin Output</a:t>
            </a:r>
          </a:p>
        </p:txBody>
      </p:sp>
      <p:sp>
        <p:nvSpPr>
          <p:cNvPr id="117782" name="Line 22"/>
          <p:cNvSpPr>
            <a:spLocks noChangeShapeType="1"/>
          </p:cNvSpPr>
          <p:nvPr/>
        </p:nvSpPr>
        <p:spPr bwMode="auto">
          <a:xfrm>
            <a:off x="374650" y="3813175"/>
            <a:ext cx="3657600" cy="0"/>
          </a:xfrm>
          <a:prstGeom prst="line">
            <a:avLst/>
          </a:prstGeom>
          <a:noFill/>
          <a:ln w="9525">
            <a:solidFill>
              <a:schemeClr val="tx1"/>
            </a:solidFill>
            <a:round/>
            <a:headEnd/>
            <a:tailEnd/>
          </a:ln>
          <a:effectLst/>
        </p:spPr>
        <p:txBody>
          <a:bodyPr/>
          <a:lstStyle/>
          <a:p>
            <a:endParaRPr lang="en-SG"/>
          </a:p>
        </p:txBody>
      </p:sp>
      <p:pic>
        <p:nvPicPr>
          <p:cNvPr id="17" name="Picture 4" descr="http://chesterseweranddrain.com/img/Drain%20Cleaning.jpg"/>
          <p:cNvPicPr>
            <a:picLocks noChangeAspect="1" noChangeArrowheads="1"/>
          </p:cNvPicPr>
          <p:nvPr/>
        </p:nvPicPr>
        <p:blipFill>
          <a:blip r:embed="rId5"/>
          <a:srcRect t="26607" r="7482"/>
          <a:stretch>
            <a:fillRect/>
          </a:stretch>
        </p:blipFill>
        <p:spPr bwMode="auto">
          <a:xfrm>
            <a:off x="6729095" y="4284592"/>
            <a:ext cx="1663065" cy="1346263"/>
          </a:xfrm>
          <a:prstGeom prst="rect">
            <a:avLst/>
          </a:prstGeom>
          <a:noFill/>
        </p:spPr>
      </p:pic>
      <p:pic>
        <p:nvPicPr>
          <p:cNvPr id="215042" name="Picture 2" descr="http://aquatecuk.files.wordpress.com/2011/09/tap-water.jpg"/>
          <p:cNvPicPr>
            <a:picLocks noChangeAspect="1" noChangeArrowheads="1"/>
          </p:cNvPicPr>
          <p:nvPr/>
        </p:nvPicPr>
        <p:blipFill>
          <a:blip r:embed="rId6"/>
          <a:srcRect b="50253"/>
          <a:stretch>
            <a:fillRect/>
          </a:stretch>
        </p:blipFill>
        <p:spPr bwMode="auto">
          <a:xfrm>
            <a:off x="6647815" y="1422400"/>
            <a:ext cx="1805277" cy="134112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ja-JP" dirty="0" smtClean="0"/>
              <a:t>LED4: LED + </a:t>
            </a:r>
            <a:r>
              <a:rPr lang="en-US" altLang="ja-JP" dirty="0" smtClean="0"/>
              <a:t>Button input</a:t>
            </a:r>
          </a:p>
        </p:txBody>
      </p:sp>
      <p:sp>
        <p:nvSpPr>
          <p:cNvPr id="49155" name="Rectangle 3"/>
          <p:cNvSpPr>
            <a:spLocks noGrp="1" noChangeArrowheads="1"/>
          </p:cNvSpPr>
          <p:nvPr>
            <p:ph idx="1"/>
          </p:nvPr>
        </p:nvSpPr>
        <p:spPr/>
        <p:txBody>
          <a:bodyPr/>
          <a:lstStyle/>
          <a:p>
            <a:pPr eaLnBrk="1" hangingPunct="1"/>
            <a:endParaRPr lang="en-US" smtClean="0"/>
          </a:p>
        </p:txBody>
      </p:sp>
      <p:pic>
        <p:nvPicPr>
          <p:cNvPr id="76801" name="Picture 1" descr="D:\yuta\Dropbox\C0ding Workshop\Wk02\Week02\02_pushButton\02_pushButton+LED_bb.jpg"/>
          <p:cNvPicPr>
            <a:picLocks noChangeAspect="1" noChangeArrowheads="1"/>
          </p:cNvPicPr>
          <p:nvPr/>
        </p:nvPicPr>
        <p:blipFill>
          <a:blip r:embed="rId3"/>
          <a:srcRect l="13488" t="2150" r="55046" b="62914"/>
          <a:stretch>
            <a:fillRect/>
          </a:stretch>
        </p:blipFill>
        <p:spPr bwMode="auto">
          <a:xfrm>
            <a:off x="335279" y="1173480"/>
            <a:ext cx="6493189" cy="5247640"/>
          </a:xfrm>
          <a:prstGeom prst="rect">
            <a:avLst/>
          </a:prstGeom>
          <a:noFill/>
        </p:spPr>
      </p:pic>
      <p:pic>
        <p:nvPicPr>
          <p:cNvPr id="76802" name="Picture 2" descr="D:\yuta\Dropbox\C0ding Workshop\Wk02\Week02\02_pushButton\02_pushButton+LED_schem.jpg"/>
          <p:cNvPicPr>
            <a:picLocks noChangeAspect="1" noChangeArrowheads="1"/>
          </p:cNvPicPr>
          <p:nvPr/>
        </p:nvPicPr>
        <p:blipFill>
          <a:blip r:embed="rId4"/>
          <a:srcRect l="35353" t="24943" r="37726" b="27008"/>
          <a:stretch>
            <a:fillRect/>
          </a:stretch>
        </p:blipFill>
        <p:spPr bwMode="auto">
          <a:xfrm>
            <a:off x="5577840" y="1463040"/>
            <a:ext cx="2592745" cy="291592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dirty="0" smtClean="0"/>
              <a:t>Blink + Button input</a:t>
            </a:r>
          </a:p>
        </p:txBody>
      </p:sp>
      <p:sp>
        <p:nvSpPr>
          <p:cNvPr id="52227" name="Rectangle 3"/>
          <p:cNvSpPr>
            <a:spLocks noGrp="1" noChangeArrowheads="1"/>
          </p:cNvSpPr>
          <p:nvPr>
            <p:ph idx="1"/>
          </p:nvPr>
        </p:nvSpPr>
        <p:spPr/>
        <p:txBody>
          <a:bodyPr/>
          <a:lstStyle/>
          <a:p>
            <a:pPr eaLnBrk="1" hangingPunct="1">
              <a:lnSpc>
                <a:spcPct val="80000"/>
              </a:lnSpc>
              <a:buFontTx/>
              <a:buNone/>
            </a:pPr>
            <a:r>
              <a:rPr lang="en-SG" sz="1400" dirty="0" smtClean="0"/>
              <a:t>// Pin 11 has an LED connected on most Arduino boards.</a:t>
            </a:r>
          </a:p>
          <a:p>
            <a:pPr eaLnBrk="1" hangingPunct="1">
              <a:lnSpc>
                <a:spcPct val="80000"/>
              </a:lnSpc>
              <a:buFontTx/>
              <a:buNone/>
            </a:pPr>
            <a:r>
              <a:rPr lang="en-SG" sz="1400" dirty="0" smtClean="0"/>
              <a:t>// give it a name:</a:t>
            </a:r>
          </a:p>
          <a:p>
            <a:pPr eaLnBrk="1" hangingPunct="1">
              <a:lnSpc>
                <a:spcPct val="80000"/>
              </a:lnSpc>
              <a:buFontTx/>
              <a:buNone/>
            </a:pPr>
            <a:r>
              <a:rPr lang="en-SG" sz="1400" dirty="0" smtClean="0"/>
              <a:t>int led = 11;</a:t>
            </a:r>
          </a:p>
          <a:p>
            <a:pPr eaLnBrk="1" hangingPunct="1">
              <a:lnSpc>
                <a:spcPct val="80000"/>
              </a:lnSpc>
              <a:buFontTx/>
              <a:buNone/>
            </a:pPr>
            <a:endParaRPr lang="en-SG" sz="1400" dirty="0" smtClean="0"/>
          </a:p>
          <a:p>
            <a:pPr eaLnBrk="1" hangingPunct="1">
              <a:lnSpc>
                <a:spcPct val="80000"/>
              </a:lnSpc>
              <a:buFontTx/>
              <a:buNone/>
            </a:pPr>
            <a:r>
              <a:rPr lang="en-SG" sz="1400" b="1" dirty="0" smtClean="0"/>
              <a:t>// digital pin 2 has a pushbutton attached to it. Give it a name:</a:t>
            </a:r>
          </a:p>
          <a:p>
            <a:pPr eaLnBrk="1" hangingPunct="1">
              <a:lnSpc>
                <a:spcPct val="80000"/>
              </a:lnSpc>
              <a:buFontTx/>
              <a:buNone/>
            </a:pPr>
            <a:r>
              <a:rPr lang="en-SG" sz="1400" b="1" dirty="0" smtClean="0"/>
              <a:t>int </a:t>
            </a:r>
            <a:r>
              <a:rPr lang="en-SG" sz="1400" b="1" dirty="0" err="1" smtClean="0"/>
              <a:t>pushButton</a:t>
            </a:r>
            <a:r>
              <a:rPr lang="en-SG" sz="1400" b="1" dirty="0" smtClean="0"/>
              <a:t> = 2;</a:t>
            </a:r>
          </a:p>
          <a:p>
            <a:pPr eaLnBrk="1" hangingPunct="1">
              <a:lnSpc>
                <a:spcPct val="80000"/>
              </a:lnSpc>
              <a:buFontTx/>
              <a:buNone/>
            </a:pPr>
            <a:r>
              <a:rPr lang="en-SG" sz="1400" b="1" dirty="0" smtClean="0"/>
              <a:t>int </a:t>
            </a:r>
            <a:r>
              <a:rPr lang="en-SG" sz="1400" b="1" dirty="0" err="1" smtClean="0"/>
              <a:t>buttonState</a:t>
            </a:r>
            <a:r>
              <a:rPr lang="en-SG" sz="1400" b="1" dirty="0" smtClean="0"/>
              <a:t> = LOW;</a:t>
            </a:r>
          </a:p>
          <a:p>
            <a:pPr eaLnBrk="1" hangingPunct="1">
              <a:lnSpc>
                <a:spcPct val="80000"/>
              </a:lnSpc>
              <a:buFontTx/>
              <a:buNone/>
            </a:pPr>
            <a:endParaRPr lang="en-SG" sz="1400" dirty="0" smtClean="0"/>
          </a:p>
          <a:p>
            <a:pPr eaLnBrk="1" hangingPunct="1">
              <a:lnSpc>
                <a:spcPct val="80000"/>
              </a:lnSpc>
              <a:buFontTx/>
              <a:buNone/>
            </a:pPr>
            <a:r>
              <a:rPr lang="en-SG" sz="1400" dirty="0" smtClean="0"/>
              <a:t>// the setup routine runs once when you press reset:</a:t>
            </a:r>
          </a:p>
          <a:p>
            <a:pPr eaLnBrk="1" hangingPunct="1">
              <a:lnSpc>
                <a:spcPct val="80000"/>
              </a:lnSpc>
              <a:buFontTx/>
              <a:buNone/>
            </a:pPr>
            <a:r>
              <a:rPr lang="en-SG" sz="1400" dirty="0" smtClean="0"/>
              <a:t>void setup() {                </a:t>
            </a:r>
          </a:p>
          <a:p>
            <a:pPr eaLnBrk="1" hangingPunct="1">
              <a:lnSpc>
                <a:spcPct val="80000"/>
              </a:lnSpc>
              <a:buFontTx/>
              <a:buNone/>
            </a:pPr>
            <a:r>
              <a:rPr lang="en-SG" sz="1400" dirty="0" smtClean="0"/>
              <a:t>  // initialize the digital pin as an output.</a:t>
            </a:r>
          </a:p>
          <a:p>
            <a:pPr eaLnBrk="1" hangingPunct="1">
              <a:lnSpc>
                <a:spcPct val="80000"/>
              </a:lnSpc>
              <a:buFontTx/>
              <a:buNone/>
            </a:pPr>
            <a:r>
              <a:rPr lang="en-SG" sz="1400" dirty="0" smtClean="0"/>
              <a:t>  </a:t>
            </a:r>
            <a:r>
              <a:rPr lang="en-SG" sz="1400" dirty="0" err="1" smtClean="0"/>
              <a:t>pinMode</a:t>
            </a:r>
            <a:r>
              <a:rPr lang="en-SG" sz="1400" dirty="0" smtClean="0"/>
              <a:t>(led, OUTPUT);  </a:t>
            </a:r>
          </a:p>
          <a:p>
            <a:pPr eaLnBrk="1" hangingPunct="1">
              <a:lnSpc>
                <a:spcPct val="80000"/>
              </a:lnSpc>
              <a:buFontTx/>
              <a:buNone/>
            </a:pPr>
            <a:r>
              <a:rPr lang="en-SG" sz="1400" b="1" dirty="0" smtClean="0"/>
              <a:t>  </a:t>
            </a:r>
            <a:r>
              <a:rPr lang="en-SG" sz="1400" b="1" dirty="0" err="1" smtClean="0"/>
              <a:t>pinMode</a:t>
            </a:r>
            <a:r>
              <a:rPr lang="en-SG" sz="1400" b="1" dirty="0" smtClean="0"/>
              <a:t>(</a:t>
            </a:r>
            <a:r>
              <a:rPr lang="en-SG" sz="1400" b="1" dirty="0" err="1" smtClean="0"/>
              <a:t>pushButton</a:t>
            </a:r>
            <a:r>
              <a:rPr lang="en-SG" sz="1400" b="1" dirty="0" smtClean="0"/>
              <a:t>, INPUT);  </a:t>
            </a:r>
          </a:p>
          <a:p>
            <a:pPr eaLnBrk="1" hangingPunct="1">
              <a:lnSpc>
                <a:spcPct val="80000"/>
              </a:lnSpc>
              <a:buFontTx/>
              <a:buNone/>
            </a:pPr>
            <a:r>
              <a:rPr lang="en-SG" sz="1400" dirty="0" smtClean="0"/>
              <a:t>}</a:t>
            </a:r>
          </a:p>
          <a:p>
            <a:pPr eaLnBrk="1" hangingPunct="1">
              <a:lnSpc>
                <a:spcPct val="80000"/>
              </a:lnSpc>
              <a:buFontTx/>
              <a:buNone/>
            </a:pPr>
            <a:endParaRPr lang="en-SG" sz="1400" dirty="0" smtClean="0"/>
          </a:p>
          <a:p>
            <a:pPr eaLnBrk="1" hangingPunct="1">
              <a:lnSpc>
                <a:spcPct val="80000"/>
              </a:lnSpc>
              <a:buFontTx/>
              <a:buNone/>
            </a:pPr>
            <a:r>
              <a:rPr lang="en-SG" sz="1400" dirty="0" smtClean="0"/>
              <a:t>// the loop routine runs over and over again forever:</a:t>
            </a:r>
          </a:p>
          <a:p>
            <a:pPr eaLnBrk="1" hangingPunct="1">
              <a:lnSpc>
                <a:spcPct val="80000"/>
              </a:lnSpc>
              <a:buFontTx/>
              <a:buNone/>
            </a:pPr>
            <a:r>
              <a:rPr lang="en-SG" sz="1400" dirty="0" smtClean="0"/>
              <a:t>void loop() {</a:t>
            </a:r>
          </a:p>
          <a:p>
            <a:pPr eaLnBrk="1" hangingPunct="1">
              <a:lnSpc>
                <a:spcPct val="80000"/>
              </a:lnSpc>
              <a:buFontTx/>
              <a:buNone/>
            </a:pPr>
            <a:r>
              <a:rPr lang="en-SG" sz="1400" dirty="0" smtClean="0"/>
              <a:t>  // read the input on </a:t>
            </a:r>
            <a:r>
              <a:rPr lang="en-SG" sz="1400" dirty="0" err="1" smtClean="0"/>
              <a:t>ditigal</a:t>
            </a:r>
            <a:r>
              <a:rPr lang="en-SG" sz="1400" dirty="0" smtClean="0"/>
              <a:t> pin 2:</a:t>
            </a:r>
          </a:p>
          <a:p>
            <a:pPr eaLnBrk="1" hangingPunct="1">
              <a:lnSpc>
                <a:spcPct val="80000"/>
              </a:lnSpc>
              <a:buFontTx/>
              <a:buNone/>
            </a:pPr>
            <a:r>
              <a:rPr lang="en-SG" sz="1400" b="1" dirty="0" smtClean="0"/>
              <a:t>  </a:t>
            </a:r>
            <a:r>
              <a:rPr lang="en-SG" sz="1400" b="1" dirty="0" err="1" smtClean="0"/>
              <a:t>buttonState</a:t>
            </a:r>
            <a:r>
              <a:rPr lang="en-SG" sz="1400" b="1" dirty="0" smtClean="0"/>
              <a:t> = </a:t>
            </a:r>
            <a:r>
              <a:rPr lang="en-SG" sz="1400" b="1" dirty="0" err="1" smtClean="0"/>
              <a:t>digitalRead</a:t>
            </a:r>
            <a:r>
              <a:rPr lang="en-SG" sz="1400" b="1" dirty="0" smtClean="0"/>
              <a:t>(</a:t>
            </a:r>
            <a:r>
              <a:rPr lang="en-SG" sz="1400" b="1" dirty="0" err="1" smtClean="0"/>
              <a:t>pushButton</a:t>
            </a:r>
            <a:r>
              <a:rPr lang="en-SG" sz="1400" b="1" dirty="0" smtClean="0"/>
              <a:t>);</a:t>
            </a:r>
          </a:p>
          <a:p>
            <a:pPr eaLnBrk="1" hangingPunct="1">
              <a:lnSpc>
                <a:spcPct val="80000"/>
              </a:lnSpc>
              <a:buFontTx/>
              <a:buNone/>
            </a:pPr>
            <a:r>
              <a:rPr lang="en-SG" sz="1400" dirty="0" smtClean="0"/>
              <a:t>  </a:t>
            </a:r>
            <a:r>
              <a:rPr lang="en-SG" sz="1400" dirty="0" err="1" smtClean="0"/>
              <a:t>digitalWrite</a:t>
            </a:r>
            <a:r>
              <a:rPr lang="en-SG" sz="1400" dirty="0" smtClean="0"/>
              <a:t>(led, </a:t>
            </a:r>
            <a:r>
              <a:rPr lang="en-SG" sz="1400" dirty="0" err="1" smtClean="0"/>
              <a:t>buttonState</a:t>
            </a:r>
            <a:r>
              <a:rPr lang="en-SG" sz="1400" dirty="0" smtClean="0"/>
              <a:t>);</a:t>
            </a:r>
          </a:p>
          <a:p>
            <a:pPr eaLnBrk="1" hangingPunct="1">
              <a:lnSpc>
                <a:spcPct val="80000"/>
              </a:lnSpc>
              <a:buFontTx/>
              <a:buNone/>
            </a:pPr>
            <a:r>
              <a:rPr lang="en-SG" sz="1400" dirty="0" smtClean="0"/>
              <a:t>  </a:t>
            </a:r>
          </a:p>
          <a:p>
            <a:pPr eaLnBrk="1" hangingPunct="1">
              <a:lnSpc>
                <a:spcPct val="80000"/>
              </a:lnSpc>
              <a:buFontTx/>
              <a:buNone/>
            </a:pPr>
            <a:r>
              <a:rPr lang="en-SG" sz="1400" dirty="0" smtClean="0"/>
              <a:t>  delay(100);               // wait for a while</a:t>
            </a:r>
          </a:p>
          <a:p>
            <a:pPr eaLnBrk="1" hangingPunct="1">
              <a:lnSpc>
                <a:spcPct val="80000"/>
              </a:lnSpc>
              <a:buFontTx/>
              <a:buNone/>
            </a:pPr>
            <a:r>
              <a:rPr lang="en-SG" sz="1400" dirty="0" smtClean="0"/>
              <a:t>}</a:t>
            </a:r>
            <a:endParaRPr lang="en-US" sz="1400"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ja-JP" b="1" dirty="0" err="1" smtClean="0"/>
              <a:t>digitalRead</a:t>
            </a:r>
            <a:r>
              <a:rPr lang="en-US" altLang="ja-JP" b="1" dirty="0" smtClean="0"/>
              <a:t>()</a:t>
            </a:r>
            <a:endParaRPr lang="en-US" altLang="ja-JP" dirty="0" smtClean="0"/>
          </a:p>
        </p:txBody>
      </p:sp>
      <p:sp>
        <p:nvSpPr>
          <p:cNvPr id="54275" name="Rectangle 3"/>
          <p:cNvSpPr>
            <a:spLocks noGrp="1" noChangeArrowheads="1"/>
          </p:cNvSpPr>
          <p:nvPr>
            <p:ph idx="1"/>
          </p:nvPr>
        </p:nvSpPr>
        <p:spPr/>
        <p:txBody>
          <a:bodyPr/>
          <a:lstStyle/>
          <a:p>
            <a:pPr eaLnBrk="1" hangingPunct="1">
              <a:lnSpc>
                <a:spcPct val="80000"/>
              </a:lnSpc>
              <a:buFontTx/>
              <a:buNone/>
            </a:pPr>
            <a:r>
              <a:rPr lang="en-US" sz="2800" b="1" dirty="0" smtClean="0"/>
              <a:t>Description</a:t>
            </a:r>
          </a:p>
          <a:p>
            <a:pPr eaLnBrk="1" hangingPunct="1">
              <a:lnSpc>
                <a:spcPct val="80000"/>
              </a:lnSpc>
              <a:buFontTx/>
              <a:buNone/>
            </a:pPr>
            <a:r>
              <a:rPr lang="en-US" sz="2800" dirty="0" smtClean="0"/>
              <a:t>	Reads the value from a specified digital pin, either </a:t>
            </a:r>
            <a:r>
              <a:rPr lang="en-US" sz="2800" dirty="0" smtClean="0">
                <a:hlinkClick r:id="rId3" action="ppaction://hlinkfile"/>
              </a:rPr>
              <a:t>HIGH</a:t>
            </a:r>
            <a:r>
              <a:rPr lang="en-US" sz="2800" dirty="0" smtClean="0"/>
              <a:t> or </a:t>
            </a:r>
            <a:r>
              <a:rPr lang="en-US" sz="2800" dirty="0" smtClean="0">
                <a:hlinkClick r:id="rId3" action="ppaction://hlinkfile"/>
              </a:rPr>
              <a:t>LOW</a:t>
            </a:r>
            <a:r>
              <a:rPr lang="en-US" sz="2800" dirty="0" smtClean="0"/>
              <a:t>. </a:t>
            </a:r>
            <a:endParaRPr lang="en-US" sz="2800" b="1" dirty="0" smtClean="0"/>
          </a:p>
          <a:p>
            <a:pPr eaLnBrk="1" hangingPunct="1">
              <a:lnSpc>
                <a:spcPct val="80000"/>
              </a:lnSpc>
              <a:buFontTx/>
              <a:buNone/>
            </a:pPr>
            <a:r>
              <a:rPr lang="en-US" sz="2800" b="1" dirty="0" smtClean="0"/>
              <a:t>Syntax</a:t>
            </a:r>
          </a:p>
          <a:p>
            <a:pPr eaLnBrk="1" hangingPunct="1">
              <a:lnSpc>
                <a:spcPct val="80000"/>
              </a:lnSpc>
              <a:buFontTx/>
              <a:buNone/>
            </a:pPr>
            <a:r>
              <a:rPr lang="en-US" sz="2800" dirty="0" smtClean="0"/>
              <a:t>	</a:t>
            </a:r>
            <a:r>
              <a:rPr lang="en-US" sz="2800" dirty="0" err="1" smtClean="0"/>
              <a:t>digitalRead</a:t>
            </a:r>
            <a:r>
              <a:rPr lang="en-US" sz="2800" dirty="0" smtClean="0"/>
              <a:t>(pin) </a:t>
            </a:r>
            <a:endParaRPr lang="en-US" sz="2800" b="1" dirty="0" smtClean="0"/>
          </a:p>
          <a:p>
            <a:pPr eaLnBrk="1" hangingPunct="1">
              <a:lnSpc>
                <a:spcPct val="80000"/>
              </a:lnSpc>
              <a:buFontTx/>
              <a:buNone/>
            </a:pPr>
            <a:r>
              <a:rPr lang="en-US" sz="2800" b="1" dirty="0" smtClean="0"/>
              <a:t>Parameters</a:t>
            </a:r>
          </a:p>
          <a:p>
            <a:pPr eaLnBrk="1" hangingPunct="1">
              <a:lnSpc>
                <a:spcPct val="80000"/>
              </a:lnSpc>
              <a:buFontTx/>
              <a:buNone/>
            </a:pPr>
            <a:r>
              <a:rPr lang="en-US" sz="2800" dirty="0" smtClean="0"/>
              <a:t>	pin: the number of the digital pin you want to read (</a:t>
            </a:r>
            <a:r>
              <a:rPr lang="en-US" sz="2800" i="1" dirty="0" smtClean="0"/>
              <a:t>int</a:t>
            </a:r>
            <a:r>
              <a:rPr lang="en-US" sz="2800" dirty="0" smtClean="0"/>
              <a:t>) </a:t>
            </a:r>
            <a:endParaRPr lang="en-US" sz="2800" b="1" dirty="0" smtClean="0"/>
          </a:p>
          <a:p>
            <a:pPr eaLnBrk="1" hangingPunct="1">
              <a:lnSpc>
                <a:spcPct val="80000"/>
              </a:lnSpc>
              <a:buFontTx/>
              <a:buNone/>
            </a:pPr>
            <a:r>
              <a:rPr lang="en-US" sz="2800" b="1" dirty="0" smtClean="0"/>
              <a:t>Returns</a:t>
            </a:r>
          </a:p>
          <a:p>
            <a:pPr eaLnBrk="1" hangingPunct="1">
              <a:lnSpc>
                <a:spcPct val="80000"/>
              </a:lnSpc>
              <a:buFontTx/>
              <a:buNone/>
            </a:pPr>
            <a:r>
              <a:rPr lang="en-US" sz="2800" dirty="0" smtClean="0"/>
              <a:t>	</a:t>
            </a:r>
            <a:r>
              <a:rPr lang="en-US" sz="2800" dirty="0" smtClean="0">
                <a:hlinkClick r:id="rId3" action="ppaction://hlinkfile"/>
              </a:rPr>
              <a:t>HIGH</a:t>
            </a:r>
            <a:r>
              <a:rPr lang="en-US" sz="2800" dirty="0" smtClean="0"/>
              <a:t> or </a:t>
            </a:r>
            <a:r>
              <a:rPr lang="en-US" sz="2800" dirty="0" smtClean="0">
                <a:hlinkClick r:id="rId3" action="ppaction://hlinkfile"/>
              </a:rPr>
              <a:t>LOW</a:t>
            </a:r>
            <a:r>
              <a:rPr lang="en-US" sz="2800" dirty="0" smtClean="0"/>
              <a: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z="3900" dirty="0"/>
              <a:t>Fading LED + Button</a:t>
            </a:r>
          </a:p>
        </p:txBody>
      </p:sp>
      <p:sp>
        <p:nvSpPr>
          <p:cNvPr id="114691" name="Rectangle 3"/>
          <p:cNvSpPr>
            <a:spLocks noGrp="1" noChangeArrowheads="1"/>
          </p:cNvSpPr>
          <p:nvPr>
            <p:ph type="body" sz="half" idx="1"/>
          </p:nvPr>
        </p:nvSpPr>
        <p:spPr/>
        <p:txBody>
          <a:bodyPr/>
          <a:lstStyle/>
          <a:p>
            <a:pPr>
              <a:lnSpc>
                <a:spcPct val="80000"/>
              </a:lnSpc>
              <a:buFont typeface="Wingdings" pitchFamily="2" charset="2"/>
              <a:buNone/>
            </a:pPr>
            <a:r>
              <a:rPr lang="en-US" sz="1100" dirty="0"/>
              <a:t>/*</a:t>
            </a:r>
          </a:p>
          <a:p>
            <a:pPr>
              <a:lnSpc>
                <a:spcPct val="80000"/>
              </a:lnSpc>
              <a:buFont typeface="Wingdings" pitchFamily="2" charset="2"/>
              <a:buNone/>
            </a:pPr>
            <a:r>
              <a:rPr lang="en-US" sz="1100" dirty="0"/>
              <a:t>  Blink + Button + Fade   </a:t>
            </a:r>
          </a:p>
          <a:p>
            <a:pPr>
              <a:lnSpc>
                <a:spcPct val="80000"/>
              </a:lnSpc>
              <a:buFont typeface="Wingdings" pitchFamily="2" charset="2"/>
              <a:buNone/>
            </a:pPr>
            <a:r>
              <a:rPr lang="en-US" sz="1100" dirty="0"/>
              <a:t>  Press Button to Fade Up the LED, Release Button to Fade Out</a:t>
            </a:r>
          </a:p>
          <a:p>
            <a:pPr>
              <a:lnSpc>
                <a:spcPct val="80000"/>
              </a:lnSpc>
              <a:buFont typeface="Wingdings" pitchFamily="2" charset="2"/>
              <a:buNone/>
            </a:pPr>
            <a:r>
              <a:rPr lang="en-US" sz="1100" dirty="0"/>
              <a:t> */</a:t>
            </a:r>
          </a:p>
          <a:p>
            <a:pPr>
              <a:lnSpc>
                <a:spcPct val="80000"/>
              </a:lnSpc>
              <a:buFont typeface="Wingdings" pitchFamily="2" charset="2"/>
              <a:buNone/>
            </a:pPr>
            <a:endParaRPr lang="en-US" sz="1100" dirty="0"/>
          </a:p>
          <a:p>
            <a:pPr>
              <a:lnSpc>
                <a:spcPct val="80000"/>
              </a:lnSpc>
              <a:buFont typeface="Wingdings" pitchFamily="2" charset="2"/>
              <a:buNone/>
            </a:pPr>
            <a:r>
              <a:rPr lang="en-US" sz="1100" dirty="0"/>
              <a:t>int </a:t>
            </a:r>
            <a:r>
              <a:rPr lang="en-US" sz="1100" dirty="0" err="1"/>
              <a:t>ledPin</a:t>
            </a:r>
            <a:r>
              <a:rPr lang="en-US" sz="1100" dirty="0"/>
              <a:t> =  9;    // LED connected to digital pin 13</a:t>
            </a:r>
          </a:p>
          <a:p>
            <a:pPr>
              <a:lnSpc>
                <a:spcPct val="80000"/>
              </a:lnSpc>
              <a:buFont typeface="Wingdings" pitchFamily="2" charset="2"/>
              <a:buNone/>
            </a:pPr>
            <a:r>
              <a:rPr lang="en-US" sz="1100" dirty="0"/>
              <a:t>int </a:t>
            </a:r>
            <a:r>
              <a:rPr lang="en-US" sz="1100" dirty="0" err="1"/>
              <a:t>buttonPin</a:t>
            </a:r>
            <a:r>
              <a:rPr lang="en-US" sz="1100" dirty="0"/>
              <a:t> = 2;   // Button connected to digital pin 2</a:t>
            </a:r>
          </a:p>
          <a:p>
            <a:pPr>
              <a:lnSpc>
                <a:spcPct val="80000"/>
              </a:lnSpc>
              <a:buFont typeface="Wingdings" pitchFamily="2" charset="2"/>
              <a:buNone/>
            </a:pPr>
            <a:r>
              <a:rPr lang="en-US" sz="1100" dirty="0"/>
              <a:t>int </a:t>
            </a:r>
            <a:r>
              <a:rPr lang="en-US" sz="1100" dirty="0" err="1"/>
              <a:t>buttonRead</a:t>
            </a:r>
            <a:r>
              <a:rPr lang="en-US" sz="1100" dirty="0"/>
              <a:t> = LOW; // Button state</a:t>
            </a:r>
          </a:p>
          <a:p>
            <a:pPr>
              <a:lnSpc>
                <a:spcPct val="80000"/>
              </a:lnSpc>
              <a:buFont typeface="Wingdings" pitchFamily="2" charset="2"/>
              <a:buNone/>
            </a:pPr>
            <a:r>
              <a:rPr lang="en-US" sz="1100" dirty="0"/>
              <a:t>int </a:t>
            </a:r>
            <a:r>
              <a:rPr lang="en-US" sz="1100" dirty="0" err="1"/>
              <a:t>fadeValue</a:t>
            </a:r>
            <a:r>
              <a:rPr lang="en-US" sz="1100" dirty="0"/>
              <a:t> = 0;    // LED fading brightness</a:t>
            </a:r>
          </a:p>
          <a:p>
            <a:pPr>
              <a:lnSpc>
                <a:spcPct val="80000"/>
              </a:lnSpc>
              <a:buFont typeface="Wingdings" pitchFamily="2" charset="2"/>
              <a:buNone/>
            </a:pPr>
            <a:endParaRPr lang="en-US" sz="1100" dirty="0"/>
          </a:p>
          <a:p>
            <a:pPr>
              <a:lnSpc>
                <a:spcPct val="80000"/>
              </a:lnSpc>
              <a:buFont typeface="Wingdings" pitchFamily="2" charset="2"/>
              <a:buNone/>
            </a:pPr>
            <a:r>
              <a:rPr lang="en-US" sz="1100" dirty="0"/>
              <a:t>void setup()   {                </a:t>
            </a:r>
          </a:p>
          <a:p>
            <a:pPr>
              <a:lnSpc>
                <a:spcPct val="80000"/>
              </a:lnSpc>
              <a:buFont typeface="Wingdings" pitchFamily="2" charset="2"/>
              <a:buNone/>
            </a:pPr>
            <a:r>
              <a:rPr lang="en-US" sz="1100" dirty="0"/>
              <a:t>  // initialize the digital pin as an output:</a:t>
            </a:r>
          </a:p>
          <a:p>
            <a:pPr>
              <a:lnSpc>
                <a:spcPct val="80000"/>
              </a:lnSpc>
              <a:buFont typeface="Wingdings" pitchFamily="2" charset="2"/>
              <a:buNone/>
            </a:pPr>
            <a:r>
              <a:rPr lang="en-US" sz="1100" dirty="0"/>
              <a:t>  </a:t>
            </a:r>
            <a:r>
              <a:rPr lang="en-US" sz="1100" dirty="0" err="1"/>
              <a:t>pinMode</a:t>
            </a:r>
            <a:r>
              <a:rPr lang="en-US" sz="1100" dirty="0"/>
              <a:t>(</a:t>
            </a:r>
            <a:r>
              <a:rPr lang="en-US" sz="1100" dirty="0" err="1"/>
              <a:t>ledPin</a:t>
            </a:r>
            <a:r>
              <a:rPr lang="en-US" sz="1100" dirty="0"/>
              <a:t>, OUTPUT); </a:t>
            </a:r>
          </a:p>
          <a:p>
            <a:pPr>
              <a:lnSpc>
                <a:spcPct val="80000"/>
              </a:lnSpc>
              <a:buFont typeface="Wingdings" pitchFamily="2" charset="2"/>
              <a:buNone/>
            </a:pPr>
            <a:r>
              <a:rPr lang="en-US" sz="1100" dirty="0"/>
              <a:t>  </a:t>
            </a:r>
            <a:r>
              <a:rPr lang="en-US" sz="1100" dirty="0" err="1"/>
              <a:t>pinMode</a:t>
            </a:r>
            <a:r>
              <a:rPr lang="en-US" sz="1100" dirty="0"/>
              <a:t>(</a:t>
            </a:r>
            <a:r>
              <a:rPr lang="en-US" sz="1100" dirty="0" err="1"/>
              <a:t>buttonPin</a:t>
            </a:r>
            <a:r>
              <a:rPr lang="en-US" sz="1100" dirty="0"/>
              <a:t>, INPUT);</a:t>
            </a:r>
          </a:p>
          <a:p>
            <a:pPr>
              <a:lnSpc>
                <a:spcPct val="80000"/>
              </a:lnSpc>
              <a:buFont typeface="Wingdings" pitchFamily="2" charset="2"/>
              <a:buNone/>
            </a:pPr>
            <a:r>
              <a:rPr lang="en-US" sz="1100" dirty="0"/>
              <a:t>  // initialize Serial </a:t>
            </a:r>
            <a:r>
              <a:rPr lang="en-US" sz="1100" dirty="0" err="1"/>
              <a:t>commnication</a:t>
            </a:r>
            <a:r>
              <a:rPr lang="en-US" sz="1100" dirty="0"/>
              <a:t> port at 9600 bps:</a:t>
            </a:r>
          </a:p>
          <a:p>
            <a:pPr>
              <a:lnSpc>
                <a:spcPct val="80000"/>
              </a:lnSpc>
              <a:buFont typeface="Wingdings" pitchFamily="2" charset="2"/>
              <a:buNone/>
            </a:pPr>
            <a:r>
              <a:rPr lang="en-US" sz="1100" dirty="0"/>
              <a:t>  </a:t>
            </a:r>
            <a:r>
              <a:rPr lang="en-US" sz="1100" dirty="0" err="1"/>
              <a:t>Serial.begin</a:t>
            </a:r>
            <a:r>
              <a:rPr lang="en-US" sz="1100" dirty="0"/>
              <a:t>(9600);</a:t>
            </a:r>
          </a:p>
          <a:p>
            <a:pPr>
              <a:lnSpc>
                <a:spcPct val="80000"/>
              </a:lnSpc>
              <a:buFont typeface="Wingdings" pitchFamily="2" charset="2"/>
              <a:buNone/>
            </a:pPr>
            <a:r>
              <a:rPr lang="en-US" sz="1100" dirty="0"/>
              <a:t>  //</a:t>
            </a:r>
            <a:r>
              <a:rPr lang="en-US" sz="1100" dirty="0" err="1"/>
              <a:t>Serial.println</a:t>
            </a:r>
            <a:r>
              <a:rPr lang="en-US" sz="1100" dirty="0"/>
              <a:t>("type 1:LED On 2: LED Off");  </a:t>
            </a:r>
          </a:p>
          <a:p>
            <a:pPr>
              <a:lnSpc>
                <a:spcPct val="80000"/>
              </a:lnSpc>
              <a:buFont typeface="Wingdings" pitchFamily="2" charset="2"/>
              <a:buNone/>
            </a:pPr>
            <a:r>
              <a:rPr lang="en-US" sz="1100" dirty="0"/>
              <a:t>}</a:t>
            </a:r>
          </a:p>
        </p:txBody>
      </p:sp>
      <p:sp>
        <p:nvSpPr>
          <p:cNvPr id="114693" name="Rectangle 5"/>
          <p:cNvSpPr>
            <a:spLocks noGrp="1" noChangeArrowheads="1"/>
          </p:cNvSpPr>
          <p:nvPr>
            <p:ph type="body" sz="half" idx="2"/>
          </p:nvPr>
        </p:nvSpPr>
        <p:spPr>
          <a:xfrm>
            <a:off x="4648200" y="1397000"/>
            <a:ext cx="4038600" cy="4722813"/>
          </a:xfrm>
          <a:noFill/>
        </p:spPr>
        <p:txBody>
          <a:bodyPr/>
          <a:lstStyle/>
          <a:p>
            <a:pPr>
              <a:lnSpc>
                <a:spcPct val="80000"/>
              </a:lnSpc>
              <a:buFont typeface="Wingdings" pitchFamily="2" charset="2"/>
              <a:buNone/>
            </a:pPr>
            <a:endParaRPr lang="en-US" sz="1100"/>
          </a:p>
          <a:p>
            <a:pPr>
              <a:lnSpc>
                <a:spcPct val="80000"/>
              </a:lnSpc>
              <a:buFont typeface="Wingdings" pitchFamily="2" charset="2"/>
              <a:buNone/>
            </a:pPr>
            <a:endParaRPr lang="en-US" sz="1100"/>
          </a:p>
          <a:p>
            <a:pPr>
              <a:lnSpc>
                <a:spcPct val="80000"/>
              </a:lnSpc>
              <a:buFont typeface="Wingdings" pitchFamily="2" charset="2"/>
              <a:buNone/>
            </a:pPr>
            <a:endParaRPr lang="en-US" sz="1100"/>
          </a:p>
          <a:p>
            <a:pPr>
              <a:lnSpc>
                <a:spcPct val="80000"/>
              </a:lnSpc>
              <a:buFont typeface="Wingdings" pitchFamily="2" charset="2"/>
              <a:buNone/>
            </a:pPr>
            <a:endParaRPr lang="en-US" sz="1100"/>
          </a:p>
          <a:p>
            <a:pPr>
              <a:lnSpc>
                <a:spcPct val="80000"/>
              </a:lnSpc>
              <a:buFont typeface="Wingdings" pitchFamily="2" charset="2"/>
              <a:buNone/>
            </a:pPr>
            <a:endParaRPr lang="en-US" sz="1100"/>
          </a:p>
          <a:p>
            <a:pPr>
              <a:lnSpc>
                <a:spcPct val="80000"/>
              </a:lnSpc>
              <a:buFont typeface="Wingdings" pitchFamily="2" charset="2"/>
              <a:buNone/>
            </a:pPr>
            <a:r>
              <a:rPr lang="en-US" sz="1100"/>
              <a:t>void loop()                     </a:t>
            </a:r>
          </a:p>
          <a:p>
            <a:pPr>
              <a:lnSpc>
                <a:spcPct val="80000"/>
              </a:lnSpc>
              <a:buFont typeface="Wingdings" pitchFamily="2" charset="2"/>
              <a:buNone/>
            </a:pPr>
            <a:r>
              <a:rPr lang="en-US" sz="1100"/>
              <a:t>{</a:t>
            </a:r>
          </a:p>
          <a:p>
            <a:pPr>
              <a:lnSpc>
                <a:spcPct val="80000"/>
              </a:lnSpc>
              <a:buFont typeface="Wingdings" pitchFamily="2" charset="2"/>
              <a:buNone/>
            </a:pPr>
            <a:r>
              <a:rPr lang="en-US" sz="1100"/>
              <a:t>  buttonRead = digitalRead(buttonPin);</a:t>
            </a:r>
          </a:p>
          <a:p>
            <a:pPr>
              <a:lnSpc>
                <a:spcPct val="80000"/>
              </a:lnSpc>
              <a:buFont typeface="Wingdings" pitchFamily="2" charset="2"/>
              <a:buNone/>
            </a:pPr>
            <a:r>
              <a:rPr lang="en-US" sz="1100"/>
              <a:t>  </a:t>
            </a:r>
          </a:p>
          <a:p>
            <a:pPr>
              <a:lnSpc>
                <a:spcPct val="80000"/>
              </a:lnSpc>
              <a:buFont typeface="Wingdings" pitchFamily="2" charset="2"/>
              <a:buNone/>
            </a:pPr>
            <a:r>
              <a:rPr lang="en-US" sz="1100"/>
              <a:t>  if(buttonRead == LOW){  // check if button pressed</a:t>
            </a:r>
          </a:p>
          <a:p>
            <a:pPr>
              <a:lnSpc>
                <a:spcPct val="80000"/>
              </a:lnSpc>
              <a:buFont typeface="Wingdings" pitchFamily="2" charset="2"/>
              <a:buNone/>
            </a:pPr>
            <a:r>
              <a:rPr lang="en-US" sz="1100"/>
              <a:t>     if(fadeValue &lt; 256) fadeValue++; //increment fadeValue</a:t>
            </a:r>
          </a:p>
          <a:p>
            <a:pPr>
              <a:lnSpc>
                <a:spcPct val="80000"/>
              </a:lnSpc>
              <a:buFont typeface="Wingdings" pitchFamily="2" charset="2"/>
              <a:buNone/>
            </a:pPr>
            <a:r>
              <a:rPr lang="en-US" sz="1100"/>
              <a:t>         </a:t>
            </a:r>
          </a:p>
          <a:p>
            <a:pPr>
              <a:lnSpc>
                <a:spcPct val="80000"/>
              </a:lnSpc>
              <a:buFont typeface="Wingdings" pitchFamily="2" charset="2"/>
              <a:buNone/>
            </a:pPr>
            <a:r>
              <a:rPr lang="en-US" sz="1100"/>
              <a:t>  }else if(buttonRead == HIGH){ //if button is not pressed</a:t>
            </a:r>
          </a:p>
          <a:p>
            <a:pPr>
              <a:lnSpc>
                <a:spcPct val="80000"/>
              </a:lnSpc>
              <a:buFont typeface="Wingdings" pitchFamily="2" charset="2"/>
              <a:buNone/>
            </a:pPr>
            <a:r>
              <a:rPr lang="en-US" sz="1100"/>
              <a:t>     if(fadeValue &gt; 0) fadeValue--;  </a:t>
            </a:r>
          </a:p>
          <a:p>
            <a:pPr>
              <a:lnSpc>
                <a:spcPct val="80000"/>
              </a:lnSpc>
              <a:buFont typeface="Wingdings" pitchFamily="2" charset="2"/>
              <a:buNone/>
            </a:pPr>
            <a:r>
              <a:rPr lang="en-US" sz="1100"/>
              <a:t>  }</a:t>
            </a:r>
          </a:p>
          <a:p>
            <a:pPr>
              <a:lnSpc>
                <a:spcPct val="80000"/>
              </a:lnSpc>
              <a:buFont typeface="Wingdings" pitchFamily="2" charset="2"/>
              <a:buNone/>
            </a:pPr>
            <a:r>
              <a:rPr lang="en-US" sz="1100"/>
              <a:t>     Serial.println(fadeValue);</a:t>
            </a:r>
          </a:p>
          <a:p>
            <a:pPr>
              <a:lnSpc>
                <a:spcPct val="80000"/>
              </a:lnSpc>
              <a:buFont typeface="Wingdings" pitchFamily="2" charset="2"/>
              <a:buNone/>
            </a:pPr>
            <a:r>
              <a:rPr lang="en-US" sz="1100"/>
              <a:t>     analogWrite(ledPin, fadeValue);         </a:t>
            </a:r>
          </a:p>
          <a:p>
            <a:pPr>
              <a:lnSpc>
                <a:spcPct val="80000"/>
              </a:lnSpc>
              <a:buFont typeface="Wingdings" pitchFamily="2" charset="2"/>
              <a:buNone/>
            </a:pPr>
            <a:r>
              <a:rPr lang="en-US" sz="1100"/>
              <a:t>         // wait for 30 milliseconds to see the dimming effect    </a:t>
            </a:r>
          </a:p>
          <a:p>
            <a:pPr>
              <a:lnSpc>
                <a:spcPct val="80000"/>
              </a:lnSpc>
              <a:buFont typeface="Wingdings" pitchFamily="2" charset="2"/>
              <a:buNone/>
            </a:pPr>
            <a:r>
              <a:rPr lang="en-US" sz="1100"/>
              <a:t>     delay(30);</a:t>
            </a:r>
          </a:p>
          <a:p>
            <a:pPr>
              <a:lnSpc>
                <a:spcPct val="80000"/>
              </a:lnSpc>
              <a:buFont typeface="Wingdings" pitchFamily="2" charset="2"/>
              <a:buNone/>
            </a:pPr>
            <a:r>
              <a:rPr lang="en-US" sz="1100"/>
              <a:t> </a:t>
            </a:r>
          </a:p>
          <a:p>
            <a:pPr>
              <a:lnSpc>
                <a:spcPct val="80000"/>
              </a:lnSpc>
              <a:buFont typeface="Wingdings" pitchFamily="2" charset="2"/>
              <a:buNone/>
            </a:pPr>
            <a:r>
              <a:rPr lang="en-US" sz="110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sz="3900" dirty="0" err="1"/>
              <a:t>analogWrite</a:t>
            </a:r>
            <a:r>
              <a:rPr lang="en-US" sz="3900" dirty="0"/>
              <a:t>()</a:t>
            </a:r>
          </a:p>
        </p:txBody>
      </p:sp>
      <p:sp>
        <p:nvSpPr>
          <p:cNvPr id="121859" name="Rectangle 3"/>
          <p:cNvSpPr>
            <a:spLocks noGrp="1" noChangeArrowheads="1"/>
          </p:cNvSpPr>
          <p:nvPr>
            <p:ph type="body" idx="1"/>
          </p:nvPr>
        </p:nvSpPr>
        <p:spPr/>
        <p:txBody>
          <a:bodyPr/>
          <a:lstStyle/>
          <a:p>
            <a:pPr>
              <a:lnSpc>
                <a:spcPct val="80000"/>
              </a:lnSpc>
              <a:buFont typeface="Wingdings" pitchFamily="2" charset="2"/>
              <a:buNone/>
            </a:pPr>
            <a:r>
              <a:rPr lang="en-US" sz="1500" b="1">
                <a:solidFill>
                  <a:srgbClr val="000000"/>
                </a:solidFill>
              </a:rPr>
              <a:t>Description</a:t>
            </a:r>
          </a:p>
          <a:p>
            <a:pPr>
              <a:lnSpc>
                <a:spcPct val="80000"/>
              </a:lnSpc>
              <a:buFont typeface="Wingdings" pitchFamily="2" charset="2"/>
              <a:buNone/>
            </a:pPr>
            <a:r>
              <a:rPr lang="en-US" sz="1500">
                <a:solidFill>
                  <a:srgbClr val="000000"/>
                </a:solidFill>
              </a:rPr>
              <a:t>Writes an analog value (</a:t>
            </a:r>
            <a:r>
              <a:rPr lang="en-US" sz="1500">
                <a:solidFill>
                  <a:srgbClr val="000000"/>
                </a:solidFill>
                <a:hlinkClick r:id="rId3"/>
              </a:rPr>
              <a:t>PWM wave</a:t>
            </a:r>
            <a:r>
              <a:rPr lang="en-US" sz="1500">
                <a:solidFill>
                  <a:srgbClr val="000000"/>
                </a:solidFill>
              </a:rPr>
              <a:t>) to a pin. Can be used to light a LED at varying brightnesses or drive a motor at various speeds. After a call to </a:t>
            </a:r>
            <a:r>
              <a:rPr lang="en-US" sz="1500" b="1">
                <a:solidFill>
                  <a:srgbClr val="000000"/>
                </a:solidFill>
              </a:rPr>
              <a:t>analogWrite()</a:t>
            </a:r>
            <a:r>
              <a:rPr lang="en-US" sz="1500">
                <a:solidFill>
                  <a:srgbClr val="000000"/>
                </a:solidFill>
              </a:rPr>
              <a:t>, the pin will generate a steady square wave of the specified duty cycle until the next call to </a:t>
            </a:r>
            <a:r>
              <a:rPr lang="en-US" sz="1500" b="1">
                <a:solidFill>
                  <a:srgbClr val="000000"/>
                </a:solidFill>
              </a:rPr>
              <a:t>analogWrite()</a:t>
            </a:r>
            <a:r>
              <a:rPr lang="en-US" sz="1500">
                <a:solidFill>
                  <a:srgbClr val="000000"/>
                </a:solidFill>
              </a:rPr>
              <a:t> (or a call to </a:t>
            </a:r>
            <a:r>
              <a:rPr lang="en-US" sz="1500" b="1">
                <a:solidFill>
                  <a:srgbClr val="000000"/>
                </a:solidFill>
              </a:rPr>
              <a:t>digitalRead()</a:t>
            </a:r>
            <a:r>
              <a:rPr lang="en-US" sz="1500">
                <a:solidFill>
                  <a:srgbClr val="000000"/>
                </a:solidFill>
              </a:rPr>
              <a:t> or </a:t>
            </a:r>
            <a:r>
              <a:rPr lang="en-US" sz="1500" b="1">
                <a:solidFill>
                  <a:srgbClr val="000000"/>
                </a:solidFill>
              </a:rPr>
              <a:t>digitalWrite()</a:t>
            </a:r>
            <a:r>
              <a:rPr lang="en-US" sz="1500">
                <a:solidFill>
                  <a:srgbClr val="000000"/>
                </a:solidFill>
              </a:rPr>
              <a:t> on the same pin). The frequency of the PWM signal is approximately 490 Hz. </a:t>
            </a:r>
          </a:p>
          <a:p>
            <a:pPr>
              <a:lnSpc>
                <a:spcPct val="80000"/>
              </a:lnSpc>
              <a:buFont typeface="Wingdings" pitchFamily="2" charset="2"/>
              <a:buNone/>
            </a:pPr>
            <a:r>
              <a:rPr lang="en-US" sz="1500">
                <a:solidFill>
                  <a:srgbClr val="000000"/>
                </a:solidFill>
              </a:rPr>
              <a:t>On most Arduino boards (those with the ATmega168 or ATmega328), this function works on pins 3, 5, 6, 9, 10, and 11. On the Arduino Mega, it works on pins 2 through 13. Older Arduino boards with an ATmega8 only support analogWrite() on pins 9, 10, and 11. You do not need to call pinMode() to set the pin as an output before calling analogWrite(). </a:t>
            </a:r>
          </a:p>
          <a:p>
            <a:pPr>
              <a:lnSpc>
                <a:spcPct val="80000"/>
              </a:lnSpc>
              <a:buFont typeface="Wingdings" pitchFamily="2" charset="2"/>
              <a:buNone/>
            </a:pPr>
            <a:r>
              <a:rPr lang="en-US" sz="1500">
                <a:solidFill>
                  <a:srgbClr val="000000"/>
                </a:solidFill>
              </a:rPr>
              <a:t>The </a:t>
            </a:r>
            <a:r>
              <a:rPr lang="en-US" sz="1500" i="1">
                <a:solidFill>
                  <a:srgbClr val="000000"/>
                </a:solidFill>
              </a:rPr>
              <a:t>analogWrite</a:t>
            </a:r>
            <a:r>
              <a:rPr lang="en-US" sz="1500">
                <a:solidFill>
                  <a:srgbClr val="000000"/>
                </a:solidFill>
              </a:rPr>
              <a:t> function has nothing whatsoever to do with the analog pins or the </a:t>
            </a:r>
            <a:r>
              <a:rPr lang="en-US" sz="1500" i="1">
                <a:solidFill>
                  <a:srgbClr val="000000"/>
                </a:solidFill>
              </a:rPr>
              <a:t>analogRead</a:t>
            </a:r>
            <a:r>
              <a:rPr lang="en-US" sz="1500">
                <a:solidFill>
                  <a:srgbClr val="000000"/>
                </a:solidFill>
              </a:rPr>
              <a:t> function. </a:t>
            </a:r>
            <a:endParaRPr lang="en-US" sz="1500" b="1">
              <a:solidFill>
                <a:srgbClr val="000000"/>
              </a:solidFill>
            </a:endParaRPr>
          </a:p>
          <a:p>
            <a:pPr>
              <a:lnSpc>
                <a:spcPct val="80000"/>
              </a:lnSpc>
              <a:buFont typeface="Wingdings" pitchFamily="2" charset="2"/>
              <a:buNone/>
            </a:pPr>
            <a:r>
              <a:rPr lang="en-US" sz="1500" b="1">
                <a:solidFill>
                  <a:srgbClr val="000000"/>
                </a:solidFill>
              </a:rPr>
              <a:t>Syntax</a:t>
            </a:r>
          </a:p>
          <a:p>
            <a:pPr>
              <a:lnSpc>
                <a:spcPct val="80000"/>
              </a:lnSpc>
              <a:buFont typeface="Wingdings" pitchFamily="2" charset="2"/>
              <a:buNone/>
            </a:pPr>
            <a:r>
              <a:rPr lang="en-US" sz="1500">
                <a:solidFill>
                  <a:srgbClr val="000000"/>
                </a:solidFill>
              </a:rPr>
              <a:t>analogWrite(pin, value) </a:t>
            </a:r>
            <a:endParaRPr lang="en-US" sz="1500" b="1">
              <a:solidFill>
                <a:srgbClr val="000000"/>
              </a:solidFill>
            </a:endParaRPr>
          </a:p>
          <a:p>
            <a:pPr>
              <a:lnSpc>
                <a:spcPct val="80000"/>
              </a:lnSpc>
              <a:buFont typeface="Wingdings" pitchFamily="2" charset="2"/>
              <a:buNone/>
            </a:pPr>
            <a:r>
              <a:rPr lang="en-US" sz="1500" b="1">
                <a:solidFill>
                  <a:srgbClr val="000000"/>
                </a:solidFill>
              </a:rPr>
              <a:t>Parameters</a:t>
            </a:r>
          </a:p>
          <a:p>
            <a:pPr>
              <a:lnSpc>
                <a:spcPct val="80000"/>
              </a:lnSpc>
              <a:buFont typeface="Wingdings" pitchFamily="2" charset="2"/>
              <a:buNone/>
            </a:pPr>
            <a:r>
              <a:rPr lang="en-US" sz="1500">
                <a:solidFill>
                  <a:srgbClr val="000000"/>
                </a:solidFill>
              </a:rPr>
              <a:t>pin: the pin to write to. </a:t>
            </a:r>
          </a:p>
          <a:p>
            <a:pPr>
              <a:lnSpc>
                <a:spcPct val="80000"/>
              </a:lnSpc>
              <a:buFont typeface="Wingdings" pitchFamily="2" charset="2"/>
              <a:buNone/>
            </a:pPr>
            <a:r>
              <a:rPr lang="en-US" sz="1500">
                <a:solidFill>
                  <a:srgbClr val="000000"/>
                </a:solidFill>
              </a:rPr>
              <a:t>value: the duty cycle: between 0 (always off) and 255 (always on). </a:t>
            </a:r>
            <a:endParaRPr lang="en-US" sz="1500" b="1">
              <a:solidFill>
                <a:srgbClr val="000000"/>
              </a:solidFill>
            </a:endParaRPr>
          </a:p>
          <a:p>
            <a:pPr>
              <a:lnSpc>
                <a:spcPct val="80000"/>
              </a:lnSpc>
              <a:buFont typeface="Wingdings" pitchFamily="2" charset="2"/>
              <a:buNone/>
            </a:pPr>
            <a:r>
              <a:rPr lang="en-US" sz="1500" b="1">
                <a:solidFill>
                  <a:srgbClr val="000000"/>
                </a:solidFill>
              </a:rPr>
              <a:t>Returns</a:t>
            </a:r>
          </a:p>
          <a:p>
            <a:pPr>
              <a:lnSpc>
                <a:spcPct val="80000"/>
              </a:lnSpc>
              <a:buFont typeface="Wingdings" pitchFamily="2" charset="2"/>
              <a:buNone/>
            </a:pPr>
            <a:r>
              <a:rPr lang="en-US" sz="1500">
                <a:solidFill>
                  <a:srgbClr val="000000"/>
                </a:solidFill>
              </a:rPr>
              <a:t>nothing</a:t>
            </a:r>
            <a:r>
              <a:rPr lang="en-US" sz="150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Types</a:t>
            </a:r>
            <a:endParaRPr lang="en-SG" dirty="0"/>
          </a:p>
        </p:txBody>
      </p:sp>
      <p:sp>
        <p:nvSpPr>
          <p:cNvPr id="37" name="Cube 36"/>
          <p:cNvSpPr/>
          <p:nvPr/>
        </p:nvSpPr>
        <p:spPr>
          <a:xfrm>
            <a:off x="1738606" y="4242251"/>
            <a:ext cx="1321384" cy="1201258"/>
          </a:xfrm>
          <a:prstGeom prst="cube">
            <a:avLst/>
          </a:prstGeom>
          <a:solidFill>
            <a:srgbClr val="FFFF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8" name="Rectangle 37"/>
          <p:cNvSpPr/>
          <p:nvPr/>
        </p:nvSpPr>
        <p:spPr>
          <a:xfrm>
            <a:off x="2010990" y="4698648"/>
            <a:ext cx="415498" cy="646331"/>
          </a:xfrm>
          <a:prstGeom prst="rect">
            <a:avLst/>
          </a:prstGeom>
        </p:spPr>
        <p:txBody>
          <a:bodyPr wrap="none">
            <a:spAutoFit/>
          </a:bodyPr>
          <a:lstStyle/>
          <a:p>
            <a:r>
              <a:rPr lang="en-US" sz="3600" dirty="0" err="1" smtClean="0"/>
              <a:t>c</a:t>
            </a:r>
            <a:endParaRPr lang="en-SG" sz="3600" dirty="0"/>
          </a:p>
        </p:txBody>
      </p:sp>
      <p:sp>
        <p:nvSpPr>
          <p:cNvPr id="39" name="Rectangle 38"/>
          <p:cNvSpPr/>
          <p:nvPr/>
        </p:nvSpPr>
        <p:spPr>
          <a:xfrm>
            <a:off x="690146" y="4717742"/>
            <a:ext cx="1082348" cy="646331"/>
          </a:xfrm>
          <a:prstGeom prst="rect">
            <a:avLst/>
          </a:prstGeom>
        </p:spPr>
        <p:txBody>
          <a:bodyPr wrap="none">
            <a:spAutoFit/>
          </a:bodyPr>
          <a:lstStyle/>
          <a:p>
            <a:r>
              <a:rPr lang="en-US" sz="3600" dirty="0" smtClean="0"/>
              <a:t>char</a:t>
            </a:r>
            <a:endParaRPr lang="en-SG" sz="3600" dirty="0"/>
          </a:p>
        </p:txBody>
      </p:sp>
      <p:sp>
        <p:nvSpPr>
          <p:cNvPr id="40" name="Cube 39"/>
          <p:cNvSpPr/>
          <p:nvPr/>
        </p:nvSpPr>
        <p:spPr>
          <a:xfrm>
            <a:off x="1709101" y="5534823"/>
            <a:ext cx="1321384" cy="1201258"/>
          </a:xfrm>
          <a:prstGeom prst="cube">
            <a:avLst/>
          </a:prstGeom>
          <a:solidFill>
            <a:srgbClr val="FFC000"/>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1" name="Rectangle 40"/>
          <p:cNvSpPr/>
          <p:nvPr/>
        </p:nvSpPr>
        <p:spPr>
          <a:xfrm>
            <a:off x="459314" y="6002168"/>
            <a:ext cx="1313180" cy="646331"/>
          </a:xfrm>
          <a:prstGeom prst="rect">
            <a:avLst/>
          </a:prstGeom>
        </p:spPr>
        <p:txBody>
          <a:bodyPr wrap="none">
            <a:spAutoFit/>
          </a:bodyPr>
          <a:lstStyle/>
          <a:p>
            <a:r>
              <a:rPr lang="en-US" sz="3600" dirty="0" smtClean="0"/>
              <a:t>string</a:t>
            </a:r>
            <a:endParaRPr lang="en-SG" sz="3600" dirty="0"/>
          </a:p>
        </p:txBody>
      </p:sp>
      <p:sp>
        <p:nvSpPr>
          <p:cNvPr id="42" name="Rectangle 41"/>
          <p:cNvSpPr/>
          <p:nvPr/>
        </p:nvSpPr>
        <p:spPr>
          <a:xfrm>
            <a:off x="2010990" y="6005338"/>
            <a:ext cx="415498" cy="646331"/>
          </a:xfrm>
          <a:prstGeom prst="rect">
            <a:avLst/>
          </a:prstGeom>
        </p:spPr>
        <p:txBody>
          <a:bodyPr wrap="none">
            <a:spAutoFit/>
          </a:bodyPr>
          <a:lstStyle/>
          <a:p>
            <a:r>
              <a:rPr lang="en-US" sz="3600" dirty="0" err="1" smtClean="0"/>
              <a:t>s</a:t>
            </a:r>
            <a:endParaRPr lang="en-SG" sz="3600" dirty="0"/>
          </a:p>
        </p:txBody>
      </p:sp>
      <p:sp>
        <p:nvSpPr>
          <p:cNvPr id="43" name="TextBox 42"/>
          <p:cNvSpPr txBox="1"/>
          <p:nvPr/>
        </p:nvSpPr>
        <p:spPr>
          <a:xfrm>
            <a:off x="3325034" y="4635925"/>
            <a:ext cx="3903633" cy="646331"/>
          </a:xfrm>
          <a:prstGeom prst="rect">
            <a:avLst/>
          </a:prstGeom>
          <a:noFill/>
        </p:spPr>
        <p:txBody>
          <a:bodyPr wrap="none" rtlCol="0">
            <a:spAutoFit/>
          </a:bodyPr>
          <a:lstStyle/>
          <a:p>
            <a:r>
              <a:rPr lang="en-US" sz="3600" dirty="0" smtClean="0">
                <a:solidFill>
                  <a:schemeClr val="accent2">
                    <a:lumMod val="60000"/>
                    <a:lumOff val="40000"/>
                  </a:schemeClr>
                </a:solidFill>
              </a:rPr>
              <a:t>‘</a:t>
            </a:r>
            <a:r>
              <a:rPr lang="en-US" sz="3600" dirty="0" err="1" smtClean="0">
                <a:solidFill>
                  <a:schemeClr val="accent2">
                    <a:lumMod val="60000"/>
                    <a:lumOff val="40000"/>
                  </a:schemeClr>
                </a:solidFill>
              </a:rPr>
              <a:t>a’,’b’,’c</a:t>
            </a:r>
            <a:r>
              <a:rPr lang="en-US" sz="3600" dirty="0" smtClean="0">
                <a:solidFill>
                  <a:schemeClr val="accent2">
                    <a:lumMod val="60000"/>
                    <a:lumOff val="40000"/>
                  </a:schemeClr>
                </a:solidFill>
              </a:rPr>
              <a:t>’,…’1’,’2’…</a:t>
            </a:r>
            <a:endParaRPr lang="en-SG" sz="3600" dirty="0">
              <a:solidFill>
                <a:schemeClr val="accent2">
                  <a:lumMod val="60000"/>
                  <a:lumOff val="40000"/>
                </a:schemeClr>
              </a:solidFill>
            </a:endParaRPr>
          </a:p>
        </p:txBody>
      </p:sp>
      <p:sp>
        <p:nvSpPr>
          <p:cNvPr id="44" name="TextBox 43"/>
          <p:cNvSpPr txBox="1"/>
          <p:nvPr/>
        </p:nvSpPr>
        <p:spPr>
          <a:xfrm>
            <a:off x="3349862" y="5927961"/>
            <a:ext cx="4955203" cy="646331"/>
          </a:xfrm>
          <a:prstGeom prst="rect">
            <a:avLst/>
          </a:prstGeom>
          <a:noFill/>
        </p:spPr>
        <p:txBody>
          <a:bodyPr wrap="none" rtlCol="0">
            <a:spAutoFit/>
          </a:bodyPr>
          <a:lstStyle/>
          <a:p>
            <a:r>
              <a:rPr lang="en-US" sz="3600" dirty="0" smtClean="0">
                <a:solidFill>
                  <a:schemeClr val="accent1">
                    <a:lumMod val="75000"/>
                  </a:schemeClr>
                </a:solidFill>
              </a:rPr>
              <a:t>“</a:t>
            </a:r>
            <a:r>
              <a:rPr lang="en-US" sz="3600" dirty="0" err="1" smtClean="0">
                <a:solidFill>
                  <a:schemeClr val="accent1">
                    <a:lumMod val="75000"/>
                  </a:schemeClr>
                </a:solidFill>
              </a:rPr>
              <a:t>this”,”</a:t>
            </a:r>
            <a:r>
              <a:rPr lang="en-US" sz="3600" dirty="0" err="1" smtClean="0">
                <a:solidFill>
                  <a:schemeClr val="accent1">
                    <a:lumMod val="75000"/>
                  </a:schemeClr>
                </a:solidFill>
              </a:rPr>
              <a:t>is”,”teh”,”</a:t>
            </a:r>
            <a:r>
              <a:rPr lang="en-US" sz="3600" dirty="0" err="1" smtClean="0">
                <a:solidFill>
                  <a:schemeClr val="accent1">
                    <a:lumMod val="75000"/>
                  </a:schemeClr>
                </a:solidFill>
              </a:rPr>
              <a:t>tarik</a:t>
            </a:r>
            <a:r>
              <a:rPr lang="en-US" sz="3600" dirty="0" smtClean="0">
                <a:solidFill>
                  <a:schemeClr val="accent1">
                    <a:lumMod val="75000"/>
                  </a:schemeClr>
                </a:solidFill>
              </a:rPr>
              <a:t>!”…</a:t>
            </a:r>
            <a:endParaRPr lang="en-SG" sz="3600" dirty="0">
              <a:solidFill>
                <a:schemeClr val="accent1">
                  <a:lumMod val="75000"/>
                </a:schemeClr>
              </a:solidFill>
            </a:endParaRPr>
          </a:p>
        </p:txBody>
      </p:sp>
      <p:sp>
        <p:nvSpPr>
          <p:cNvPr id="13" name="Cube 12"/>
          <p:cNvSpPr/>
          <p:nvPr/>
        </p:nvSpPr>
        <p:spPr>
          <a:xfrm>
            <a:off x="1767762" y="1529531"/>
            <a:ext cx="1321384" cy="1201258"/>
          </a:xfrm>
          <a:prstGeom prst="cube">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4" name="Rectangle 13"/>
          <p:cNvSpPr/>
          <p:nvPr/>
        </p:nvSpPr>
        <p:spPr>
          <a:xfrm>
            <a:off x="2109500" y="1985928"/>
            <a:ext cx="218479" cy="491580"/>
          </a:xfrm>
          <a:prstGeom prst="rect">
            <a:avLst/>
          </a:prstGeom>
        </p:spPr>
        <p:txBody>
          <a:bodyPr wrap="none">
            <a:spAutoFit/>
          </a:bodyPr>
          <a:lstStyle/>
          <a:p>
            <a:r>
              <a:rPr lang="en-US" sz="3600" dirty="0" err="1" smtClean="0"/>
              <a:t>i</a:t>
            </a:r>
            <a:endParaRPr lang="en-SG" sz="3600" dirty="0"/>
          </a:p>
        </p:txBody>
      </p:sp>
      <p:sp>
        <p:nvSpPr>
          <p:cNvPr id="20" name="Rectangle 19"/>
          <p:cNvSpPr/>
          <p:nvPr/>
        </p:nvSpPr>
        <p:spPr>
          <a:xfrm>
            <a:off x="1025187" y="2020262"/>
            <a:ext cx="511087" cy="491580"/>
          </a:xfrm>
          <a:prstGeom prst="rect">
            <a:avLst/>
          </a:prstGeom>
        </p:spPr>
        <p:txBody>
          <a:bodyPr wrap="none">
            <a:spAutoFit/>
          </a:bodyPr>
          <a:lstStyle/>
          <a:p>
            <a:r>
              <a:rPr lang="en-US" sz="3600" dirty="0" smtClean="0"/>
              <a:t>int</a:t>
            </a:r>
            <a:endParaRPr lang="en-SG" sz="3600" dirty="0"/>
          </a:p>
        </p:txBody>
      </p:sp>
      <p:sp>
        <p:nvSpPr>
          <p:cNvPr id="21" name="Cube 20"/>
          <p:cNvSpPr/>
          <p:nvPr/>
        </p:nvSpPr>
        <p:spPr>
          <a:xfrm>
            <a:off x="1738257" y="2966883"/>
            <a:ext cx="1321384" cy="1201258"/>
          </a:xfrm>
          <a:prstGeom prst="cube">
            <a:avLst/>
          </a:prstGeom>
          <a:solidFill>
            <a:schemeClr val="accent2">
              <a:lumMod val="40000"/>
              <a:lumOff val="60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2" name="Rectangle 21"/>
          <p:cNvSpPr/>
          <p:nvPr/>
        </p:nvSpPr>
        <p:spPr>
          <a:xfrm>
            <a:off x="717340" y="3434228"/>
            <a:ext cx="803694" cy="491580"/>
          </a:xfrm>
          <a:prstGeom prst="rect">
            <a:avLst/>
          </a:prstGeom>
        </p:spPr>
        <p:txBody>
          <a:bodyPr wrap="none">
            <a:spAutoFit/>
          </a:bodyPr>
          <a:lstStyle/>
          <a:p>
            <a:r>
              <a:rPr lang="en-US" sz="3600" dirty="0" smtClean="0"/>
              <a:t>float</a:t>
            </a:r>
            <a:endParaRPr lang="en-SG" sz="3600" dirty="0"/>
          </a:p>
        </p:txBody>
      </p:sp>
      <p:sp>
        <p:nvSpPr>
          <p:cNvPr id="23" name="Rectangle 22"/>
          <p:cNvSpPr/>
          <p:nvPr/>
        </p:nvSpPr>
        <p:spPr>
          <a:xfrm>
            <a:off x="2099746" y="3437398"/>
            <a:ext cx="237987" cy="491580"/>
          </a:xfrm>
          <a:prstGeom prst="rect">
            <a:avLst/>
          </a:prstGeom>
        </p:spPr>
        <p:txBody>
          <a:bodyPr wrap="none">
            <a:spAutoFit/>
          </a:bodyPr>
          <a:lstStyle/>
          <a:p>
            <a:r>
              <a:rPr lang="en-US" sz="3600" dirty="0" err="1" smtClean="0"/>
              <a:t>f</a:t>
            </a:r>
            <a:endParaRPr lang="en-SG" sz="3600" dirty="0"/>
          </a:p>
        </p:txBody>
      </p:sp>
      <p:sp>
        <p:nvSpPr>
          <p:cNvPr id="25" name="TextBox 24"/>
          <p:cNvSpPr txBox="1"/>
          <p:nvPr/>
        </p:nvSpPr>
        <p:spPr>
          <a:xfrm>
            <a:off x="3354190" y="1923205"/>
            <a:ext cx="2787943" cy="646331"/>
          </a:xfrm>
          <a:prstGeom prst="rect">
            <a:avLst/>
          </a:prstGeom>
          <a:noFill/>
        </p:spPr>
        <p:txBody>
          <a:bodyPr wrap="none" rtlCol="0">
            <a:spAutoFit/>
          </a:bodyPr>
          <a:lstStyle/>
          <a:p>
            <a:r>
              <a:rPr lang="en-US" sz="3600" dirty="0" smtClean="0"/>
              <a:t>-1, 0, 1</a:t>
            </a:r>
            <a:r>
              <a:rPr lang="en-US" sz="3600" dirty="0" smtClean="0"/>
              <a:t>, 2 </a:t>
            </a:r>
            <a:r>
              <a:rPr lang="en-US" sz="3600" dirty="0" smtClean="0"/>
              <a:t>…</a:t>
            </a:r>
            <a:endParaRPr lang="en-SG" dirty="0"/>
          </a:p>
        </p:txBody>
      </p:sp>
      <p:sp>
        <p:nvSpPr>
          <p:cNvPr id="26" name="TextBox 25"/>
          <p:cNvSpPr txBox="1"/>
          <p:nvPr/>
        </p:nvSpPr>
        <p:spPr>
          <a:xfrm>
            <a:off x="3379018" y="3360021"/>
            <a:ext cx="4262705" cy="646331"/>
          </a:xfrm>
          <a:prstGeom prst="rect">
            <a:avLst/>
          </a:prstGeom>
          <a:noFill/>
        </p:spPr>
        <p:txBody>
          <a:bodyPr wrap="none" rtlCol="0">
            <a:spAutoFit/>
          </a:bodyPr>
          <a:lstStyle/>
          <a:p>
            <a:r>
              <a:rPr lang="en-US" sz="3600" dirty="0" smtClean="0"/>
              <a:t>0.5, 1.2, 2.4, </a:t>
            </a:r>
            <a:r>
              <a:rPr lang="en-US" sz="3600" dirty="0" smtClean="0"/>
              <a:t>-</a:t>
            </a:r>
            <a:r>
              <a:rPr lang="en-US" sz="3600" dirty="0" smtClean="0"/>
              <a:t>1.1 …</a:t>
            </a:r>
            <a:endParaRPr lang="en-SG" sz="36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ja-JP" dirty="0" smtClean="0"/>
              <a:t>LED4: LED + Touch Sensor</a:t>
            </a:r>
            <a:endParaRPr lang="en-US" altLang="ja-JP" dirty="0" smtClean="0"/>
          </a:p>
        </p:txBody>
      </p:sp>
      <p:pic>
        <p:nvPicPr>
          <p:cNvPr id="157698" name="Picture 2"/>
          <p:cNvPicPr>
            <a:picLocks noChangeAspect="1" noChangeArrowheads="1"/>
          </p:cNvPicPr>
          <p:nvPr/>
        </p:nvPicPr>
        <p:blipFill>
          <a:blip r:embed="rId3"/>
          <a:srcRect l="11444" t="47836" r="30854"/>
          <a:stretch>
            <a:fillRect/>
          </a:stretch>
        </p:blipFill>
        <p:spPr bwMode="auto">
          <a:xfrm>
            <a:off x="873759" y="2138680"/>
            <a:ext cx="2875281" cy="3133725"/>
          </a:xfrm>
          <a:prstGeom prst="rect">
            <a:avLst/>
          </a:prstGeom>
          <a:noFill/>
          <a:ln w="9525">
            <a:noFill/>
            <a:miter lim="800000"/>
            <a:headEnd/>
            <a:tailEnd/>
          </a:ln>
        </p:spPr>
      </p:pic>
      <p:pic>
        <p:nvPicPr>
          <p:cNvPr id="157699" name="Picture 3" descr="D:\yuta\Dropbox\C0ding Workshop\Wk02\sensors.jpeg"/>
          <p:cNvPicPr>
            <a:picLocks noChangeAspect="1" noChangeArrowheads="1"/>
          </p:cNvPicPr>
          <p:nvPr/>
        </p:nvPicPr>
        <p:blipFill>
          <a:blip r:embed="rId4"/>
          <a:srcRect t="56277" r="24013"/>
          <a:stretch>
            <a:fillRect/>
          </a:stretch>
        </p:blipFill>
        <p:spPr bwMode="auto">
          <a:xfrm>
            <a:off x="5586729" y="2133600"/>
            <a:ext cx="2531111" cy="3070538"/>
          </a:xfrm>
          <a:prstGeom prst="rect">
            <a:avLst/>
          </a:prstGeom>
          <a:noFill/>
        </p:spPr>
      </p:pic>
      <p:cxnSp>
        <p:nvCxnSpPr>
          <p:cNvPr id="9" name="Straight Arrow Connector 8"/>
          <p:cNvCxnSpPr/>
          <p:nvPr/>
        </p:nvCxnSpPr>
        <p:spPr>
          <a:xfrm flipH="1">
            <a:off x="6268720" y="5201920"/>
            <a:ext cx="223520" cy="863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6695440" y="5222240"/>
            <a:ext cx="10160" cy="853440"/>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a:off x="6868160" y="5201920"/>
            <a:ext cx="304800" cy="8839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6492240" y="6136640"/>
            <a:ext cx="466794" cy="369332"/>
          </a:xfrm>
          <a:prstGeom prst="rect">
            <a:avLst/>
          </a:prstGeom>
          <a:noFill/>
        </p:spPr>
        <p:txBody>
          <a:bodyPr wrap="none" rtlCol="0">
            <a:spAutoFit/>
          </a:bodyPr>
          <a:lstStyle/>
          <a:p>
            <a:r>
              <a:rPr lang="en-US" dirty="0" smtClean="0">
                <a:solidFill>
                  <a:srgbClr val="FF0000"/>
                </a:solidFill>
              </a:rPr>
              <a:t>5V</a:t>
            </a:r>
            <a:endParaRPr lang="en-SG" dirty="0">
              <a:solidFill>
                <a:srgbClr val="FF0000"/>
              </a:solidFill>
            </a:endParaRPr>
          </a:p>
        </p:txBody>
      </p:sp>
      <p:sp>
        <p:nvSpPr>
          <p:cNvPr id="13" name="TextBox 12"/>
          <p:cNvSpPr txBox="1"/>
          <p:nvPr/>
        </p:nvSpPr>
        <p:spPr>
          <a:xfrm>
            <a:off x="7020560" y="6126480"/>
            <a:ext cx="813043" cy="369332"/>
          </a:xfrm>
          <a:prstGeom prst="rect">
            <a:avLst/>
          </a:prstGeom>
          <a:noFill/>
        </p:spPr>
        <p:txBody>
          <a:bodyPr wrap="none" rtlCol="0">
            <a:spAutoFit/>
          </a:bodyPr>
          <a:lstStyle/>
          <a:p>
            <a:r>
              <a:rPr lang="en-US" dirty="0" smtClean="0">
                <a:solidFill>
                  <a:schemeClr val="accent2"/>
                </a:solidFill>
              </a:rPr>
              <a:t>DPin2</a:t>
            </a:r>
            <a:endParaRPr lang="en-SG" dirty="0">
              <a:solidFill>
                <a:schemeClr val="accent2"/>
              </a:solidFill>
            </a:endParaRPr>
          </a:p>
        </p:txBody>
      </p:sp>
      <p:sp>
        <p:nvSpPr>
          <p:cNvPr id="14" name="TextBox 13"/>
          <p:cNvSpPr txBox="1"/>
          <p:nvPr/>
        </p:nvSpPr>
        <p:spPr>
          <a:xfrm>
            <a:off x="5811520" y="6136640"/>
            <a:ext cx="697627" cy="369332"/>
          </a:xfrm>
          <a:prstGeom prst="rect">
            <a:avLst/>
          </a:prstGeom>
          <a:noFill/>
        </p:spPr>
        <p:txBody>
          <a:bodyPr wrap="none" rtlCol="0">
            <a:spAutoFit/>
          </a:bodyPr>
          <a:lstStyle/>
          <a:p>
            <a:r>
              <a:rPr lang="en-US" dirty="0" smtClean="0">
                <a:solidFill>
                  <a:schemeClr val="tx2"/>
                </a:solidFill>
              </a:rPr>
              <a:t>GND</a:t>
            </a:r>
            <a:endParaRPr lang="en-SG" dirty="0">
              <a:solidFill>
                <a:schemeClr val="tx2"/>
              </a:solidFill>
            </a:endParaRPr>
          </a:p>
        </p:txBody>
      </p:sp>
      <p:cxnSp>
        <p:nvCxnSpPr>
          <p:cNvPr id="18" name="Straight Arrow Connector 17"/>
          <p:cNvCxnSpPr/>
          <p:nvPr/>
        </p:nvCxnSpPr>
        <p:spPr>
          <a:xfrm flipH="1">
            <a:off x="1910080" y="5313680"/>
            <a:ext cx="223520" cy="863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3241040" y="5313680"/>
            <a:ext cx="223520" cy="599440"/>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a:off x="2367280" y="5323840"/>
            <a:ext cx="40640" cy="82296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3332480" y="5933440"/>
            <a:ext cx="466794" cy="369332"/>
          </a:xfrm>
          <a:prstGeom prst="rect">
            <a:avLst/>
          </a:prstGeom>
          <a:noFill/>
        </p:spPr>
        <p:txBody>
          <a:bodyPr wrap="none" rtlCol="0">
            <a:spAutoFit/>
          </a:bodyPr>
          <a:lstStyle/>
          <a:p>
            <a:r>
              <a:rPr lang="en-US" dirty="0" smtClean="0">
                <a:solidFill>
                  <a:srgbClr val="FF0000"/>
                </a:solidFill>
              </a:rPr>
              <a:t>5V</a:t>
            </a:r>
            <a:endParaRPr lang="en-SG" dirty="0">
              <a:solidFill>
                <a:srgbClr val="FF0000"/>
              </a:solidFill>
            </a:endParaRPr>
          </a:p>
        </p:txBody>
      </p:sp>
      <p:sp>
        <p:nvSpPr>
          <p:cNvPr id="22" name="TextBox 21"/>
          <p:cNvSpPr txBox="1"/>
          <p:nvPr/>
        </p:nvSpPr>
        <p:spPr>
          <a:xfrm>
            <a:off x="2174240" y="6268720"/>
            <a:ext cx="813043" cy="369332"/>
          </a:xfrm>
          <a:prstGeom prst="rect">
            <a:avLst/>
          </a:prstGeom>
          <a:noFill/>
        </p:spPr>
        <p:txBody>
          <a:bodyPr wrap="none" rtlCol="0">
            <a:spAutoFit/>
          </a:bodyPr>
          <a:lstStyle/>
          <a:p>
            <a:r>
              <a:rPr lang="en-US" dirty="0" smtClean="0">
                <a:solidFill>
                  <a:schemeClr val="accent2"/>
                </a:solidFill>
              </a:rPr>
              <a:t>DPin2</a:t>
            </a:r>
            <a:endParaRPr lang="en-SG" dirty="0">
              <a:solidFill>
                <a:schemeClr val="accent2"/>
              </a:solidFill>
            </a:endParaRPr>
          </a:p>
        </p:txBody>
      </p:sp>
      <p:sp>
        <p:nvSpPr>
          <p:cNvPr id="23" name="TextBox 22"/>
          <p:cNvSpPr txBox="1"/>
          <p:nvPr/>
        </p:nvSpPr>
        <p:spPr>
          <a:xfrm>
            <a:off x="1452880" y="6248400"/>
            <a:ext cx="697627" cy="369332"/>
          </a:xfrm>
          <a:prstGeom prst="rect">
            <a:avLst/>
          </a:prstGeom>
          <a:noFill/>
        </p:spPr>
        <p:txBody>
          <a:bodyPr wrap="none" rtlCol="0">
            <a:spAutoFit/>
          </a:bodyPr>
          <a:lstStyle/>
          <a:p>
            <a:r>
              <a:rPr lang="en-US" dirty="0" smtClean="0">
                <a:solidFill>
                  <a:schemeClr val="tx2"/>
                </a:solidFill>
              </a:rPr>
              <a:t>GND</a:t>
            </a:r>
            <a:endParaRPr lang="en-SG" dirty="0">
              <a:solidFill>
                <a:schemeClr val="tx2"/>
              </a:solidFill>
            </a:endParaRPr>
          </a:p>
        </p:txBody>
      </p:sp>
      <p:sp>
        <p:nvSpPr>
          <p:cNvPr id="27" name="TextBox 26"/>
          <p:cNvSpPr txBox="1"/>
          <p:nvPr/>
        </p:nvSpPr>
        <p:spPr>
          <a:xfrm>
            <a:off x="873760" y="1747520"/>
            <a:ext cx="2847959" cy="369332"/>
          </a:xfrm>
          <a:prstGeom prst="rect">
            <a:avLst/>
          </a:prstGeom>
          <a:noFill/>
        </p:spPr>
        <p:txBody>
          <a:bodyPr wrap="none" rtlCol="0">
            <a:spAutoFit/>
          </a:bodyPr>
          <a:lstStyle/>
          <a:p>
            <a:r>
              <a:rPr lang="en-US" dirty="0" smtClean="0"/>
              <a:t>2ch Touch Sensor Module</a:t>
            </a:r>
            <a:endParaRPr lang="en-SG" dirty="0"/>
          </a:p>
        </p:txBody>
      </p:sp>
      <p:sp>
        <p:nvSpPr>
          <p:cNvPr id="28" name="TextBox 27"/>
          <p:cNvSpPr txBox="1"/>
          <p:nvPr/>
        </p:nvSpPr>
        <p:spPr>
          <a:xfrm>
            <a:off x="5364480" y="1747520"/>
            <a:ext cx="2847959" cy="369332"/>
          </a:xfrm>
          <a:prstGeom prst="rect">
            <a:avLst/>
          </a:prstGeom>
          <a:noFill/>
        </p:spPr>
        <p:txBody>
          <a:bodyPr wrap="none" rtlCol="0">
            <a:spAutoFit/>
          </a:bodyPr>
          <a:lstStyle/>
          <a:p>
            <a:r>
              <a:rPr lang="en-US" dirty="0" smtClean="0"/>
              <a:t>1</a:t>
            </a:r>
            <a:r>
              <a:rPr lang="en-US" dirty="0" smtClean="0"/>
              <a:t>ch Touch Sensor Module</a:t>
            </a:r>
            <a:endParaRPr lang="en-SG"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ja-JP" dirty="0" smtClean="0">
                <a:ea typeface="ＭＳ Ｐゴシック" pitchFamily="34" charset="-128"/>
              </a:rPr>
              <a:t>Potentiometer(Variable Resistor)</a:t>
            </a:r>
            <a:endParaRPr lang="en-US" altLang="ja-JP" dirty="0">
              <a:ea typeface="ＭＳ Ｐゴシック" pitchFamily="34" charset="-128"/>
            </a:endParaRPr>
          </a:p>
        </p:txBody>
      </p:sp>
      <p:sp>
        <p:nvSpPr>
          <p:cNvPr id="13315" name="Rectangle 3"/>
          <p:cNvSpPr>
            <a:spLocks noGrp="1" noChangeArrowheads="1"/>
          </p:cNvSpPr>
          <p:nvPr>
            <p:ph type="body" idx="1"/>
          </p:nvPr>
        </p:nvSpPr>
        <p:spPr/>
        <p:txBody>
          <a:bodyPr/>
          <a:lstStyle/>
          <a:p>
            <a:endParaRPr lang="ja-JP" altLang="en-US">
              <a:ea typeface="ＭＳ Ｐゴシック" pitchFamily="34" charset="-128"/>
            </a:endParaRPr>
          </a:p>
        </p:txBody>
      </p:sp>
      <p:pic>
        <p:nvPicPr>
          <p:cNvPr id="13316" name="Picture 4" descr="Fullscreen capture 9162010 33044 AM"/>
          <p:cNvPicPr>
            <a:picLocks noChangeAspect="1" noChangeArrowheads="1"/>
          </p:cNvPicPr>
          <p:nvPr/>
        </p:nvPicPr>
        <p:blipFill>
          <a:blip r:embed="rId3"/>
          <a:srcRect/>
          <a:stretch>
            <a:fillRect/>
          </a:stretch>
        </p:blipFill>
        <p:spPr bwMode="auto">
          <a:xfrm>
            <a:off x="411163" y="1581150"/>
            <a:ext cx="4329112" cy="4346575"/>
          </a:xfrm>
          <a:prstGeom prst="rect">
            <a:avLst/>
          </a:prstGeom>
          <a:noFill/>
        </p:spPr>
      </p:pic>
      <p:pic>
        <p:nvPicPr>
          <p:cNvPr id="13317" name="Picture 5" descr="DSC_0212"/>
          <p:cNvPicPr>
            <a:picLocks noChangeAspect="1" noChangeArrowheads="1"/>
          </p:cNvPicPr>
          <p:nvPr/>
        </p:nvPicPr>
        <p:blipFill>
          <a:blip r:embed="rId4"/>
          <a:srcRect/>
          <a:stretch>
            <a:fillRect/>
          </a:stretch>
        </p:blipFill>
        <p:spPr bwMode="auto">
          <a:xfrm>
            <a:off x="4710113" y="1847850"/>
            <a:ext cx="3565525" cy="3570288"/>
          </a:xfrm>
          <a:prstGeom prst="rect">
            <a:avLst/>
          </a:prstGeom>
          <a:noFill/>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Potentiometer</a:t>
            </a:r>
            <a:br>
              <a:rPr lang="en-US" dirty="0" smtClean="0"/>
            </a:br>
            <a:r>
              <a:rPr lang="en-SG" sz="1800" dirty="0" smtClean="0">
                <a:hlinkClick r:id="rId3"/>
              </a:rPr>
              <a:t>http</a:t>
            </a:r>
            <a:r>
              <a:rPr lang="en-SG" sz="1800" dirty="0" smtClean="0">
                <a:hlinkClick r:id="rId3"/>
              </a:rPr>
              <a:t>://fddrsn.net/pcomp/examples/potentiometers.html</a:t>
            </a:r>
            <a:endParaRPr lang="en-SG" sz="1800" dirty="0"/>
          </a:p>
        </p:txBody>
      </p:sp>
      <p:sp>
        <p:nvSpPr>
          <p:cNvPr id="3" name="Content Placeholder 2"/>
          <p:cNvSpPr>
            <a:spLocks noGrp="1"/>
          </p:cNvSpPr>
          <p:nvPr>
            <p:ph idx="1"/>
          </p:nvPr>
        </p:nvSpPr>
        <p:spPr/>
        <p:txBody>
          <a:bodyPr/>
          <a:lstStyle/>
          <a:p>
            <a:endParaRPr lang="en-SG"/>
          </a:p>
        </p:txBody>
      </p:sp>
      <p:pic>
        <p:nvPicPr>
          <p:cNvPr id="217090" name="Picture 2" descr="http://fddrsn.net/pcomp/images/potentiometer1.gif"/>
          <p:cNvPicPr>
            <a:picLocks noChangeAspect="1" noChangeArrowheads="1"/>
          </p:cNvPicPr>
          <p:nvPr/>
        </p:nvPicPr>
        <p:blipFill>
          <a:blip r:embed="rId4"/>
          <a:srcRect/>
          <a:stretch>
            <a:fillRect/>
          </a:stretch>
        </p:blipFill>
        <p:spPr bwMode="auto">
          <a:xfrm>
            <a:off x="978535" y="1646872"/>
            <a:ext cx="4495800" cy="3076575"/>
          </a:xfrm>
          <a:prstGeom prst="rect">
            <a:avLst/>
          </a:prstGeom>
          <a:noFill/>
        </p:spPr>
      </p:pic>
      <p:pic>
        <p:nvPicPr>
          <p:cNvPr id="217092" name="Picture 4" descr="http://fddrsn.net/pcomp/images/potentiometer2.gif"/>
          <p:cNvPicPr>
            <a:picLocks noChangeAspect="1" noChangeArrowheads="1"/>
          </p:cNvPicPr>
          <p:nvPr/>
        </p:nvPicPr>
        <p:blipFill>
          <a:blip r:embed="rId5"/>
          <a:srcRect/>
          <a:stretch>
            <a:fillRect/>
          </a:stretch>
        </p:blipFill>
        <p:spPr bwMode="auto">
          <a:xfrm>
            <a:off x="1405255" y="4750435"/>
            <a:ext cx="1247775" cy="1562100"/>
          </a:xfrm>
          <a:prstGeom prst="rect">
            <a:avLst/>
          </a:prstGeom>
          <a:noFill/>
        </p:spPr>
      </p:pic>
      <p:pic>
        <p:nvPicPr>
          <p:cNvPr id="217094" name="Picture 6" descr="http://fddrsn.net/pcomp/images/potentiometer4.gif"/>
          <p:cNvPicPr>
            <a:picLocks noChangeAspect="1" noChangeArrowheads="1"/>
          </p:cNvPicPr>
          <p:nvPr/>
        </p:nvPicPr>
        <p:blipFill>
          <a:blip r:embed="rId6"/>
          <a:srcRect/>
          <a:stretch>
            <a:fillRect/>
          </a:stretch>
        </p:blipFill>
        <p:spPr bwMode="auto">
          <a:xfrm>
            <a:off x="6525895" y="4730432"/>
            <a:ext cx="1171575" cy="1628776"/>
          </a:xfrm>
          <a:prstGeom prst="rect">
            <a:avLst/>
          </a:prstGeom>
          <a:noFill/>
        </p:spPr>
      </p:pic>
      <p:pic>
        <p:nvPicPr>
          <p:cNvPr id="217096" name="Picture 8" descr="http://fddrsn.net/pcomp/images/potentiometer3.gif"/>
          <p:cNvPicPr>
            <a:picLocks noChangeAspect="1" noChangeArrowheads="1"/>
          </p:cNvPicPr>
          <p:nvPr/>
        </p:nvPicPr>
        <p:blipFill>
          <a:blip r:embed="rId7"/>
          <a:srcRect/>
          <a:stretch>
            <a:fillRect/>
          </a:stretch>
        </p:blipFill>
        <p:spPr bwMode="auto">
          <a:xfrm>
            <a:off x="3947477" y="4791392"/>
            <a:ext cx="1228725" cy="1619251"/>
          </a:xfrm>
          <a:prstGeom prst="rect">
            <a:avLst/>
          </a:prstGeom>
          <a:noFill/>
        </p:spPr>
      </p:pic>
      <p:sp>
        <p:nvSpPr>
          <p:cNvPr id="8" name="TextBox 7"/>
          <p:cNvSpPr txBox="1"/>
          <p:nvPr/>
        </p:nvSpPr>
        <p:spPr>
          <a:xfrm>
            <a:off x="1757680" y="6380480"/>
            <a:ext cx="518091" cy="369332"/>
          </a:xfrm>
          <a:prstGeom prst="rect">
            <a:avLst/>
          </a:prstGeom>
          <a:noFill/>
        </p:spPr>
        <p:txBody>
          <a:bodyPr wrap="none" rtlCol="0">
            <a:spAutoFit/>
          </a:bodyPr>
          <a:lstStyle/>
          <a:p>
            <a:r>
              <a:rPr lang="en-US" dirty="0" smtClean="0"/>
              <a:t>0%</a:t>
            </a:r>
            <a:endParaRPr lang="en-SG" dirty="0"/>
          </a:p>
        </p:txBody>
      </p:sp>
      <p:sp>
        <p:nvSpPr>
          <p:cNvPr id="9" name="TextBox 8"/>
          <p:cNvSpPr txBox="1"/>
          <p:nvPr/>
        </p:nvSpPr>
        <p:spPr>
          <a:xfrm>
            <a:off x="4312954" y="6407388"/>
            <a:ext cx="646331" cy="369332"/>
          </a:xfrm>
          <a:prstGeom prst="rect">
            <a:avLst/>
          </a:prstGeom>
          <a:noFill/>
        </p:spPr>
        <p:txBody>
          <a:bodyPr wrap="none" rtlCol="0">
            <a:spAutoFit/>
          </a:bodyPr>
          <a:lstStyle/>
          <a:p>
            <a:r>
              <a:rPr lang="en-US" dirty="0" smtClean="0"/>
              <a:t>50%</a:t>
            </a:r>
            <a:endParaRPr lang="en-SG" dirty="0"/>
          </a:p>
        </p:txBody>
      </p:sp>
      <p:sp>
        <p:nvSpPr>
          <p:cNvPr id="10" name="TextBox 9"/>
          <p:cNvSpPr txBox="1"/>
          <p:nvPr/>
        </p:nvSpPr>
        <p:spPr>
          <a:xfrm>
            <a:off x="6781834" y="6376908"/>
            <a:ext cx="774571" cy="369332"/>
          </a:xfrm>
          <a:prstGeom prst="rect">
            <a:avLst/>
          </a:prstGeom>
          <a:noFill/>
        </p:spPr>
        <p:txBody>
          <a:bodyPr wrap="none" rtlCol="0">
            <a:spAutoFit/>
          </a:bodyPr>
          <a:lstStyle/>
          <a:p>
            <a:r>
              <a:rPr lang="en-US" dirty="0" smtClean="0"/>
              <a:t>100%</a:t>
            </a:r>
            <a:endParaRPr lang="en-SG" dirty="0"/>
          </a:p>
        </p:txBody>
      </p:sp>
      <p:pic>
        <p:nvPicPr>
          <p:cNvPr id="217098" name="Picture 10" descr="http://fddrsn.net/pcomp/images/potentiometer-symbol.gif"/>
          <p:cNvPicPr>
            <a:picLocks noChangeAspect="1" noChangeArrowheads="1"/>
          </p:cNvPicPr>
          <p:nvPr/>
        </p:nvPicPr>
        <p:blipFill>
          <a:blip r:embed="rId8"/>
          <a:srcRect/>
          <a:stretch>
            <a:fillRect/>
          </a:stretch>
        </p:blipFill>
        <p:spPr bwMode="auto">
          <a:xfrm>
            <a:off x="5316855" y="2174875"/>
            <a:ext cx="2486025" cy="23622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altLang="ja-JP" dirty="0">
                <a:ea typeface="ＭＳ Ｐゴシック" pitchFamily="34" charset="-128"/>
              </a:rPr>
              <a:t>Voltage Divider</a:t>
            </a:r>
          </a:p>
        </p:txBody>
      </p:sp>
      <p:sp>
        <p:nvSpPr>
          <p:cNvPr id="204803" name="Rectangle 3"/>
          <p:cNvSpPr>
            <a:spLocks noGrp="1" noChangeArrowheads="1"/>
          </p:cNvSpPr>
          <p:nvPr>
            <p:ph type="body" idx="1"/>
          </p:nvPr>
        </p:nvSpPr>
        <p:spPr>
          <a:xfrm>
            <a:off x="4527550" y="1600200"/>
            <a:ext cx="4616450" cy="4530725"/>
          </a:xfrm>
        </p:spPr>
        <p:txBody>
          <a:bodyPr/>
          <a:lstStyle/>
          <a:p>
            <a:r>
              <a:rPr lang="en-US" altLang="ja-JP" dirty="0" err="1">
                <a:ea typeface="ＭＳ Ｐゴシック" pitchFamily="34" charset="-128"/>
              </a:rPr>
              <a:t>Vout</a:t>
            </a:r>
            <a:r>
              <a:rPr lang="en-US" altLang="ja-JP" dirty="0">
                <a:ea typeface="ＭＳ Ｐゴシック" pitchFamily="34" charset="-128"/>
              </a:rPr>
              <a:t> = </a:t>
            </a:r>
          </a:p>
          <a:p>
            <a:pPr>
              <a:buFont typeface="Wingdings" pitchFamily="2" charset="2"/>
              <a:buNone/>
            </a:pPr>
            <a:r>
              <a:rPr lang="en-US" altLang="ja-JP" dirty="0">
                <a:ea typeface="ＭＳ Ｐゴシック" pitchFamily="34" charset="-128"/>
              </a:rPr>
              <a:t>      R2 / (R1 + R2) x </a:t>
            </a:r>
            <a:r>
              <a:rPr lang="en-US" altLang="ja-JP" dirty="0" err="1">
                <a:ea typeface="ＭＳ Ｐゴシック" pitchFamily="34" charset="-128"/>
              </a:rPr>
              <a:t>Vcc</a:t>
            </a:r>
            <a:endParaRPr lang="en-US" altLang="ja-JP" dirty="0">
              <a:ea typeface="ＭＳ Ｐゴシック" pitchFamily="34" charset="-128"/>
            </a:endParaRPr>
          </a:p>
          <a:p>
            <a:endParaRPr lang="en-US" altLang="ja-JP" dirty="0">
              <a:ea typeface="ＭＳ Ｐゴシック" pitchFamily="34" charset="-128"/>
            </a:endParaRPr>
          </a:p>
          <a:p>
            <a:r>
              <a:rPr lang="en-US" altLang="ja-JP" dirty="0">
                <a:ea typeface="ＭＳ Ｐゴシック" pitchFamily="34" charset="-128"/>
              </a:rPr>
              <a:t>If R1 =  R2?</a:t>
            </a:r>
          </a:p>
          <a:p>
            <a:pPr>
              <a:buFont typeface="Wingdings" pitchFamily="2" charset="2"/>
              <a:buNone/>
            </a:pPr>
            <a:r>
              <a:rPr lang="en-US" altLang="ja-JP" dirty="0">
                <a:ea typeface="ＭＳ Ｐゴシック" pitchFamily="34" charset="-128"/>
              </a:rPr>
              <a:t>   </a:t>
            </a:r>
            <a:r>
              <a:rPr lang="en-US" altLang="ja-JP" dirty="0" err="1">
                <a:ea typeface="ＭＳ Ｐゴシック" pitchFamily="34" charset="-128"/>
              </a:rPr>
              <a:t>Vout</a:t>
            </a:r>
            <a:r>
              <a:rPr lang="en-US" altLang="ja-JP" dirty="0">
                <a:ea typeface="ＭＳ Ｐゴシック" pitchFamily="34" charset="-128"/>
              </a:rPr>
              <a:t> =  </a:t>
            </a:r>
          </a:p>
          <a:p>
            <a:pPr lvl="1">
              <a:buFont typeface="Wingdings" pitchFamily="2" charset="2"/>
              <a:buNone/>
            </a:pPr>
            <a:r>
              <a:rPr lang="en-US" altLang="ja-JP" dirty="0">
                <a:ea typeface="ＭＳ Ｐゴシック" pitchFamily="34" charset="-128"/>
              </a:rPr>
              <a:t>   </a:t>
            </a:r>
            <a:r>
              <a:rPr lang="en-US" altLang="ja-JP" sz="3000" dirty="0">
                <a:ea typeface="ＭＳ Ｐゴシック" pitchFamily="34" charset="-128"/>
              </a:rPr>
              <a:t>R / (R + R) x </a:t>
            </a:r>
            <a:r>
              <a:rPr lang="en-US" altLang="ja-JP" sz="3000" dirty="0" err="1">
                <a:ea typeface="ＭＳ Ｐゴシック" pitchFamily="34" charset="-128"/>
              </a:rPr>
              <a:t>Vcc</a:t>
            </a:r>
            <a:endParaRPr lang="en-US" altLang="ja-JP" sz="3000" dirty="0">
              <a:ea typeface="ＭＳ Ｐゴシック" pitchFamily="34" charset="-128"/>
            </a:endParaRPr>
          </a:p>
          <a:p>
            <a:pPr lvl="1">
              <a:buFont typeface="Wingdings" pitchFamily="2" charset="2"/>
              <a:buNone/>
            </a:pPr>
            <a:r>
              <a:rPr lang="en-US" altLang="ja-JP" sz="3000" dirty="0">
                <a:ea typeface="ＭＳ Ｐゴシック" pitchFamily="34" charset="-128"/>
              </a:rPr>
              <a:t>   = 1/2  </a:t>
            </a:r>
            <a:r>
              <a:rPr lang="en-US" altLang="ja-JP" sz="3000" dirty="0" err="1">
                <a:ea typeface="ＭＳ Ｐゴシック" pitchFamily="34" charset="-128"/>
              </a:rPr>
              <a:t>Vcc</a:t>
            </a:r>
            <a:endParaRPr lang="en-US" altLang="ja-JP" sz="3000" dirty="0">
              <a:ea typeface="ＭＳ Ｐゴシック" pitchFamily="34" charset="-128"/>
            </a:endParaRPr>
          </a:p>
        </p:txBody>
      </p:sp>
      <p:pic>
        <p:nvPicPr>
          <p:cNvPr id="204804" name="Picture 4" descr="Fullscreen capture 9162010 33505 AM"/>
          <p:cNvPicPr>
            <a:picLocks noChangeAspect="1" noChangeArrowheads="1"/>
          </p:cNvPicPr>
          <p:nvPr/>
        </p:nvPicPr>
        <p:blipFill>
          <a:blip r:embed="rId3"/>
          <a:srcRect/>
          <a:stretch>
            <a:fillRect/>
          </a:stretch>
        </p:blipFill>
        <p:spPr bwMode="auto">
          <a:xfrm>
            <a:off x="0" y="1349375"/>
            <a:ext cx="4854575" cy="4862513"/>
          </a:xfrm>
          <a:prstGeom prst="rect">
            <a:avLst/>
          </a:prstGeom>
          <a:noFill/>
        </p:spPr>
      </p:pic>
      <p:sp>
        <p:nvSpPr>
          <p:cNvPr id="204805" name="Text Box 5"/>
          <p:cNvSpPr txBox="1">
            <a:spLocks noChangeArrowheads="1"/>
          </p:cNvSpPr>
          <p:nvPr/>
        </p:nvSpPr>
        <p:spPr bwMode="auto">
          <a:xfrm>
            <a:off x="3298825" y="3546475"/>
            <a:ext cx="981075" cy="457200"/>
          </a:xfrm>
          <a:prstGeom prst="rect">
            <a:avLst/>
          </a:prstGeom>
          <a:noFill/>
          <a:ln w="28575" algn="ctr">
            <a:noFill/>
            <a:miter lim="800000"/>
            <a:headEnd/>
            <a:tailEnd/>
          </a:ln>
          <a:effectLst/>
        </p:spPr>
        <p:txBody>
          <a:bodyPr wrap="none">
            <a:spAutoFit/>
          </a:bodyPr>
          <a:lstStyle/>
          <a:p>
            <a:pPr algn="ctr"/>
            <a:r>
              <a:rPr lang="en-US" altLang="ja-JP" sz="2400">
                <a:ea typeface="ＭＳ Ｐゴシック" pitchFamily="34" charset="-128"/>
              </a:rPr>
              <a:t>Vout?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ja-JP" dirty="0">
                <a:ea typeface="ＭＳ Ｐゴシック" pitchFamily="34" charset="-128"/>
              </a:rPr>
              <a:t>LED4 LED + </a:t>
            </a:r>
            <a:r>
              <a:rPr lang="en-US" altLang="ja-JP" dirty="0" smtClean="0">
                <a:ea typeface="ＭＳ Ｐゴシック" pitchFamily="34" charset="-128"/>
              </a:rPr>
              <a:t>VR Circuit</a:t>
            </a:r>
            <a:endParaRPr lang="en-US" altLang="ja-JP" dirty="0">
              <a:ea typeface="ＭＳ Ｐゴシック" pitchFamily="34" charset="-128"/>
            </a:endParaRPr>
          </a:p>
        </p:txBody>
      </p:sp>
      <p:pic>
        <p:nvPicPr>
          <p:cNvPr id="132099" name="Picture 3" descr="D:\yuta\Dropbox\C0ding Workshop\Wk02\Week02\04_analogReadWrite\analogRW_bb.jpg"/>
          <p:cNvPicPr>
            <a:picLocks noChangeAspect="1" noChangeArrowheads="1"/>
          </p:cNvPicPr>
          <p:nvPr/>
        </p:nvPicPr>
        <p:blipFill>
          <a:blip r:embed="rId3"/>
          <a:srcRect/>
          <a:stretch>
            <a:fillRect/>
          </a:stretch>
        </p:blipFill>
        <p:spPr bwMode="auto">
          <a:xfrm>
            <a:off x="660400" y="1266414"/>
            <a:ext cx="8026400" cy="5571266"/>
          </a:xfrm>
          <a:prstGeom prst="rect">
            <a:avLst/>
          </a:prstGeom>
          <a:noFill/>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ja-JP" dirty="0">
                <a:ea typeface="ＭＳ Ｐゴシック" pitchFamily="34" charset="-128"/>
              </a:rPr>
              <a:t>LED4 LED + </a:t>
            </a:r>
            <a:r>
              <a:rPr lang="en-US" altLang="ja-JP" dirty="0" smtClean="0">
                <a:ea typeface="ＭＳ Ｐゴシック" pitchFamily="34" charset="-128"/>
              </a:rPr>
              <a:t>VR schematic</a:t>
            </a:r>
            <a:endParaRPr lang="en-US" altLang="ja-JP" dirty="0">
              <a:ea typeface="ＭＳ Ｐゴシック" pitchFamily="34" charset="-128"/>
            </a:endParaRPr>
          </a:p>
        </p:txBody>
      </p:sp>
      <p:pic>
        <p:nvPicPr>
          <p:cNvPr id="139266" name="Picture 2" descr="D:\yuta\Dropbox\C0ding Workshop\Wk02\Week02\04_analogReadWrite\analogRW_schem.png"/>
          <p:cNvPicPr>
            <a:picLocks noChangeAspect="1" noChangeArrowheads="1"/>
          </p:cNvPicPr>
          <p:nvPr/>
        </p:nvPicPr>
        <p:blipFill>
          <a:blip r:embed="rId3"/>
          <a:srcRect r="52535"/>
          <a:stretch>
            <a:fillRect/>
          </a:stretch>
        </p:blipFill>
        <p:spPr bwMode="auto">
          <a:xfrm rot="16200000">
            <a:off x="1832610" y="513080"/>
            <a:ext cx="4933950" cy="6572250"/>
          </a:xfrm>
          <a:prstGeom prst="rect">
            <a:avLst/>
          </a:prstGeom>
          <a:noFill/>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LDR(light sensor)</a:t>
            </a:r>
          </a:p>
        </p:txBody>
      </p:sp>
      <p:pic>
        <p:nvPicPr>
          <p:cNvPr id="206852" name="Picture 4" descr="1 Schematic - DMy DropboxArduino WorkshopVR"/>
          <p:cNvPicPr>
            <a:picLocks noChangeAspect="1" noChangeArrowheads="1"/>
          </p:cNvPicPr>
          <p:nvPr/>
        </p:nvPicPr>
        <p:blipFill>
          <a:blip r:embed="rId4"/>
          <a:srcRect/>
          <a:stretch>
            <a:fillRect/>
          </a:stretch>
        </p:blipFill>
        <p:spPr bwMode="auto">
          <a:xfrm>
            <a:off x="765175" y="1739900"/>
            <a:ext cx="3935413" cy="3935413"/>
          </a:xfrm>
          <a:prstGeom prst="rect">
            <a:avLst/>
          </a:prstGeom>
          <a:noFill/>
        </p:spPr>
      </p:pic>
      <p:graphicFrame>
        <p:nvGraphicFramePr>
          <p:cNvPr id="206853" name="Object 5"/>
          <p:cNvGraphicFramePr>
            <a:graphicFrameLocks noChangeAspect="1"/>
          </p:cNvGraphicFramePr>
          <p:nvPr>
            <p:ph idx="1"/>
          </p:nvPr>
        </p:nvGraphicFramePr>
        <p:xfrm>
          <a:off x="5640388" y="1860550"/>
          <a:ext cx="2290762" cy="3811588"/>
        </p:xfrm>
        <a:graphic>
          <a:graphicData uri="http://schemas.openxmlformats.org/presentationml/2006/ole">
            <p:oleObj spid="_x0000_s62466" name="Image" r:id="rId5" imgW="1401806" imgH="2331264" progId="">
              <p:embed/>
            </p:oleObj>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dirty="0" err="1">
                <a:solidFill>
                  <a:srgbClr val="0000FF"/>
                </a:solidFill>
              </a:rPr>
              <a:t>analogRead</a:t>
            </a:r>
            <a:r>
              <a:rPr lang="en-US" dirty="0">
                <a:solidFill>
                  <a:srgbClr val="0000FF"/>
                </a:solidFill>
              </a:rPr>
              <a:t>(pin)</a:t>
            </a:r>
          </a:p>
        </p:txBody>
      </p:sp>
      <p:sp>
        <p:nvSpPr>
          <p:cNvPr id="111619" name="Rectangle 3"/>
          <p:cNvSpPr>
            <a:spLocks noGrp="1" noChangeArrowheads="1"/>
          </p:cNvSpPr>
          <p:nvPr>
            <p:ph type="body" idx="1"/>
          </p:nvPr>
        </p:nvSpPr>
        <p:spPr/>
        <p:txBody>
          <a:bodyPr/>
          <a:lstStyle/>
          <a:p>
            <a:pPr>
              <a:lnSpc>
                <a:spcPct val="80000"/>
              </a:lnSpc>
              <a:buFont typeface="Wingdings" pitchFamily="2" charset="2"/>
              <a:buNone/>
            </a:pPr>
            <a:r>
              <a:rPr lang="en-US" sz="1900" b="1" dirty="0"/>
              <a:t>Description</a:t>
            </a:r>
          </a:p>
          <a:p>
            <a:pPr>
              <a:lnSpc>
                <a:spcPct val="80000"/>
              </a:lnSpc>
              <a:buFont typeface="Wingdings" pitchFamily="2" charset="2"/>
              <a:buNone/>
            </a:pPr>
            <a:r>
              <a:rPr lang="en-US" sz="1900" dirty="0"/>
              <a:t>	Reads the value from the specified analog pin. The Arduino board contains a 6 channel, </a:t>
            </a:r>
            <a:r>
              <a:rPr lang="en-US" sz="2000" b="1" dirty="0"/>
              <a:t>10-bit analog to digital converter</a:t>
            </a:r>
            <a:r>
              <a:rPr lang="en-US" sz="2000" dirty="0"/>
              <a:t>.</a:t>
            </a:r>
            <a:r>
              <a:rPr lang="en-US" sz="1900" dirty="0"/>
              <a:t> </a:t>
            </a:r>
          </a:p>
          <a:p>
            <a:pPr>
              <a:lnSpc>
                <a:spcPct val="80000"/>
              </a:lnSpc>
              <a:buFont typeface="Wingdings" pitchFamily="2" charset="2"/>
              <a:buNone/>
            </a:pPr>
            <a:r>
              <a:rPr lang="en-US" sz="1900" dirty="0"/>
              <a:t>    This means that it will map input voltages between 0 and 5 volts into integer values between 0 and 1023. This yields a resolution between readings of: 5 volts / 1024 units or, .0049 volts (4.9 mV) per unit. </a:t>
            </a:r>
          </a:p>
          <a:p>
            <a:pPr>
              <a:lnSpc>
                <a:spcPct val="80000"/>
              </a:lnSpc>
              <a:buFont typeface="Wingdings" pitchFamily="2" charset="2"/>
              <a:buNone/>
            </a:pPr>
            <a:r>
              <a:rPr lang="en-US" sz="1900" dirty="0"/>
              <a:t>	It takes about 100 microseconds (0.0001 s) to read an analog input, so the maximum reading rate is about 10,000 times a second. </a:t>
            </a:r>
            <a:endParaRPr lang="en-US" sz="1900" b="1" dirty="0"/>
          </a:p>
          <a:p>
            <a:pPr>
              <a:lnSpc>
                <a:spcPct val="80000"/>
              </a:lnSpc>
              <a:buFont typeface="Wingdings" pitchFamily="2" charset="2"/>
              <a:buNone/>
            </a:pPr>
            <a:r>
              <a:rPr lang="en-US" sz="1900" b="1" dirty="0"/>
              <a:t>Syntax</a:t>
            </a:r>
          </a:p>
          <a:p>
            <a:pPr>
              <a:lnSpc>
                <a:spcPct val="80000"/>
              </a:lnSpc>
              <a:buFont typeface="Wingdings" pitchFamily="2" charset="2"/>
              <a:buNone/>
            </a:pPr>
            <a:r>
              <a:rPr lang="en-US" sz="1900" dirty="0"/>
              <a:t>	</a:t>
            </a:r>
            <a:r>
              <a:rPr lang="en-US" sz="1900" dirty="0" err="1"/>
              <a:t>analogRead</a:t>
            </a:r>
            <a:r>
              <a:rPr lang="en-US" sz="1900" dirty="0"/>
              <a:t>(pin) </a:t>
            </a:r>
            <a:endParaRPr lang="en-US" sz="1900" b="1" dirty="0"/>
          </a:p>
          <a:p>
            <a:pPr>
              <a:lnSpc>
                <a:spcPct val="80000"/>
              </a:lnSpc>
              <a:buFont typeface="Wingdings" pitchFamily="2" charset="2"/>
              <a:buNone/>
            </a:pPr>
            <a:r>
              <a:rPr lang="en-US" sz="1900" b="1" dirty="0"/>
              <a:t>Parameters</a:t>
            </a:r>
          </a:p>
          <a:p>
            <a:pPr>
              <a:lnSpc>
                <a:spcPct val="80000"/>
              </a:lnSpc>
              <a:buFont typeface="Wingdings" pitchFamily="2" charset="2"/>
              <a:buNone/>
            </a:pPr>
            <a:r>
              <a:rPr lang="en-US" sz="1900" dirty="0"/>
              <a:t>pin: the number of the analog input pin to read from (0 to 5 on most boards, 0 to 7 on the Mini and </a:t>
            </a:r>
            <a:r>
              <a:rPr lang="en-US" sz="1900" dirty="0" err="1"/>
              <a:t>Nano</a:t>
            </a:r>
            <a:r>
              <a:rPr lang="en-US" sz="1900" dirty="0"/>
              <a:t>, 0 to 15 on the Mega) </a:t>
            </a:r>
            <a:endParaRPr lang="en-US" sz="1900" b="1" dirty="0"/>
          </a:p>
          <a:p>
            <a:pPr>
              <a:lnSpc>
                <a:spcPct val="80000"/>
              </a:lnSpc>
              <a:buFont typeface="Wingdings" pitchFamily="2" charset="2"/>
              <a:buNone/>
            </a:pPr>
            <a:r>
              <a:rPr lang="en-US" sz="1900" b="1" dirty="0"/>
              <a:t>Returns</a:t>
            </a:r>
          </a:p>
          <a:p>
            <a:pPr>
              <a:lnSpc>
                <a:spcPct val="80000"/>
              </a:lnSpc>
              <a:buFont typeface="Wingdings" pitchFamily="2" charset="2"/>
              <a:buNone/>
            </a:pPr>
            <a:r>
              <a:rPr lang="en-US" sz="1900" dirty="0"/>
              <a:t>int (0 to 1023)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ja-JP" dirty="0" err="1" smtClean="0"/>
              <a:t>LightSensor</a:t>
            </a:r>
            <a:r>
              <a:rPr lang="en-US" altLang="ja-JP" dirty="0" smtClean="0"/>
              <a:t>(LDR) </a:t>
            </a:r>
            <a:r>
              <a:rPr lang="en-US" altLang="ja-JP" dirty="0" smtClean="0"/>
              <a:t>Input</a:t>
            </a:r>
          </a:p>
        </p:txBody>
      </p:sp>
      <p:sp>
        <p:nvSpPr>
          <p:cNvPr id="59395" name="Rectangle 3"/>
          <p:cNvSpPr>
            <a:spLocks noGrp="1" noChangeArrowheads="1"/>
          </p:cNvSpPr>
          <p:nvPr>
            <p:ph idx="1"/>
          </p:nvPr>
        </p:nvSpPr>
        <p:spPr/>
        <p:txBody>
          <a:bodyPr/>
          <a:lstStyle/>
          <a:p>
            <a:pPr eaLnBrk="1" hangingPunct="1"/>
            <a:endParaRPr lang="en-US" dirty="0" smtClean="0"/>
          </a:p>
        </p:txBody>
      </p:sp>
      <p:pic>
        <p:nvPicPr>
          <p:cNvPr id="140290" name="Picture 2" descr="D:\yuta\dropbox\c0ding workshop\wk02\week02\05_lightSensor\LDR_input_bb.png"/>
          <p:cNvPicPr>
            <a:picLocks noChangeAspect="1" noChangeArrowheads="1"/>
          </p:cNvPicPr>
          <p:nvPr/>
        </p:nvPicPr>
        <p:blipFill>
          <a:blip r:embed="rId3"/>
          <a:srcRect l="5613" r="62654" b="56520"/>
          <a:stretch>
            <a:fillRect/>
          </a:stretch>
        </p:blipFill>
        <p:spPr bwMode="auto">
          <a:xfrm>
            <a:off x="81280" y="1490821"/>
            <a:ext cx="4490720" cy="5218478"/>
          </a:xfrm>
          <a:prstGeom prst="rect">
            <a:avLst/>
          </a:prstGeom>
          <a:noFill/>
        </p:spPr>
      </p:pic>
      <p:pic>
        <p:nvPicPr>
          <p:cNvPr id="140291" name="Picture 3" descr="D:\yuta\dropbox\c0ding workshop\wk02\week02\05_lightSensor\LDR_input_schem.png"/>
          <p:cNvPicPr>
            <a:picLocks noChangeAspect="1" noChangeArrowheads="1"/>
          </p:cNvPicPr>
          <p:nvPr/>
        </p:nvPicPr>
        <p:blipFill>
          <a:blip r:embed="rId4"/>
          <a:srcRect/>
          <a:stretch>
            <a:fillRect/>
          </a:stretch>
        </p:blipFill>
        <p:spPr bwMode="auto">
          <a:xfrm rot="16200000">
            <a:off x="4632960" y="1573053"/>
            <a:ext cx="4321213" cy="4372588"/>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ja-JP" dirty="0" err="1" smtClean="0"/>
              <a:t>LightSensor</a:t>
            </a:r>
            <a:r>
              <a:rPr lang="en-US" altLang="ja-JP" dirty="0" smtClean="0"/>
              <a:t>(LDR) </a:t>
            </a:r>
            <a:r>
              <a:rPr lang="en-US" altLang="ja-JP" dirty="0" smtClean="0"/>
              <a:t>Input</a:t>
            </a:r>
          </a:p>
        </p:txBody>
      </p:sp>
      <p:sp>
        <p:nvSpPr>
          <p:cNvPr id="59395" name="Rectangle 3"/>
          <p:cNvSpPr>
            <a:spLocks noGrp="1" noChangeArrowheads="1"/>
          </p:cNvSpPr>
          <p:nvPr>
            <p:ph idx="1"/>
          </p:nvPr>
        </p:nvSpPr>
        <p:spPr/>
        <p:txBody>
          <a:bodyPr/>
          <a:lstStyle/>
          <a:p>
            <a:pPr eaLnBrk="1" hangingPunct="1"/>
            <a:endParaRPr lang="en-US" dirty="0" smtClean="0"/>
          </a:p>
        </p:txBody>
      </p:sp>
      <p:pic>
        <p:nvPicPr>
          <p:cNvPr id="140290" name="Picture 2" descr="D:\yuta\dropbox\c0ding workshop\wk02\week02\05_lightSensor\LDR_input_bb.png"/>
          <p:cNvPicPr>
            <a:picLocks noChangeAspect="1" noChangeArrowheads="1"/>
          </p:cNvPicPr>
          <p:nvPr/>
        </p:nvPicPr>
        <p:blipFill>
          <a:blip r:embed="rId3"/>
          <a:srcRect l="5613" r="62654" b="56520"/>
          <a:stretch>
            <a:fillRect/>
          </a:stretch>
        </p:blipFill>
        <p:spPr bwMode="auto">
          <a:xfrm>
            <a:off x="81280" y="1490821"/>
            <a:ext cx="4490720" cy="5218478"/>
          </a:xfrm>
          <a:prstGeom prst="rect">
            <a:avLst/>
          </a:prstGeom>
          <a:noFill/>
        </p:spPr>
      </p:pic>
      <p:pic>
        <p:nvPicPr>
          <p:cNvPr id="6" name="Picture 1" descr="D:\yuta\Dropbox\C0ding Workshop\Wk02\Week02\05_lightSensor\lightSensor.jpg"/>
          <p:cNvPicPr>
            <a:picLocks noChangeAspect="1" noChangeArrowheads="1"/>
          </p:cNvPicPr>
          <p:nvPr/>
        </p:nvPicPr>
        <p:blipFill>
          <a:blip r:embed="rId4"/>
          <a:srcRect/>
          <a:stretch>
            <a:fillRect/>
          </a:stretch>
        </p:blipFill>
        <p:spPr bwMode="auto">
          <a:xfrm>
            <a:off x="5591168" y="1346200"/>
            <a:ext cx="2414911" cy="3715248"/>
          </a:xfrm>
          <a:prstGeom prst="rect">
            <a:avLst/>
          </a:prstGeom>
          <a:noFill/>
        </p:spPr>
      </p:pic>
      <p:cxnSp>
        <p:nvCxnSpPr>
          <p:cNvPr id="8" name="Straight Arrow Connector 7"/>
          <p:cNvCxnSpPr/>
          <p:nvPr/>
        </p:nvCxnSpPr>
        <p:spPr>
          <a:xfrm flipH="1">
            <a:off x="6309360" y="5080000"/>
            <a:ext cx="223520" cy="863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736080" y="5100320"/>
            <a:ext cx="10160" cy="85344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p:nvPr/>
        </p:nvCxnSpPr>
        <p:spPr>
          <a:xfrm>
            <a:off x="7081520" y="5080000"/>
            <a:ext cx="304800" cy="8839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6014720" y="6024880"/>
            <a:ext cx="466794" cy="369332"/>
          </a:xfrm>
          <a:prstGeom prst="rect">
            <a:avLst/>
          </a:prstGeom>
          <a:noFill/>
        </p:spPr>
        <p:txBody>
          <a:bodyPr wrap="none" rtlCol="0">
            <a:spAutoFit/>
          </a:bodyPr>
          <a:lstStyle/>
          <a:p>
            <a:r>
              <a:rPr lang="en-US" dirty="0" smtClean="0">
                <a:solidFill>
                  <a:srgbClr val="FF0000"/>
                </a:solidFill>
              </a:rPr>
              <a:t>5V</a:t>
            </a:r>
            <a:endParaRPr lang="en-SG" dirty="0">
              <a:solidFill>
                <a:srgbClr val="FF0000"/>
              </a:solidFill>
            </a:endParaRPr>
          </a:p>
        </p:txBody>
      </p:sp>
      <p:sp>
        <p:nvSpPr>
          <p:cNvPr id="15" name="TextBox 14"/>
          <p:cNvSpPr txBox="1"/>
          <p:nvPr/>
        </p:nvSpPr>
        <p:spPr>
          <a:xfrm>
            <a:off x="6532880" y="6035040"/>
            <a:ext cx="466794" cy="369332"/>
          </a:xfrm>
          <a:prstGeom prst="rect">
            <a:avLst/>
          </a:prstGeom>
          <a:noFill/>
        </p:spPr>
        <p:txBody>
          <a:bodyPr wrap="none" rtlCol="0">
            <a:spAutoFit/>
          </a:bodyPr>
          <a:lstStyle/>
          <a:p>
            <a:r>
              <a:rPr lang="en-US" dirty="0" smtClean="0">
                <a:solidFill>
                  <a:schemeClr val="accent2"/>
                </a:solidFill>
              </a:rPr>
              <a:t>A0</a:t>
            </a:r>
            <a:endParaRPr lang="en-SG" dirty="0">
              <a:solidFill>
                <a:schemeClr val="accent2"/>
              </a:solidFill>
            </a:endParaRPr>
          </a:p>
        </p:txBody>
      </p:sp>
      <p:sp>
        <p:nvSpPr>
          <p:cNvPr id="16" name="TextBox 15"/>
          <p:cNvSpPr txBox="1"/>
          <p:nvPr/>
        </p:nvSpPr>
        <p:spPr>
          <a:xfrm>
            <a:off x="7172960" y="6024880"/>
            <a:ext cx="697627" cy="369332"/>
          </a:xfrm>
          <a:prstGeom prst="rect">
            <a:avLst/>
          </a:prstGeom>
          <a:noFill/>
        </p:spPr>
        <p:txBody>
          <a:bodyPr wrap="none" rtlCol="0">
            <a:spAutoFit/>
          </a:bodyPr>
          <a:lstStyle/>
          <a:p>
            <a:r>
              <a:rPr lang="en-US" dirty="0" smtClean="0">
                <a:solidFill>
                  <a:schemeClr val="tx2"/>
                </a:solidFill>
              </a:rPr>
              <a:t>GND</a:t>
            </a:r>
            <a:endParaRPr lang="en-SG" dirty="0">
              <a:solidFill>
                <a:schemeClr val="tx2"/>
              </a:solidFill>
            </a:endParaRPr>
          </a:p>
        </p:txBody>
      </p:sp>
      <p:sp>
        <p:nvSpPr>
          <p:cNvPr id="17" name="Rounded Rectangle 16"/>
          <p:cNvSpPr/>
          <p:nvPr/>
        </p:nvSpPr>
        <p:spPr>
          <a:xfrm>
            <a:off x="2092960" y="3972560"/>
            <a:ext cx="772160" cy="105664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2509" y="1583574"/>
            <a:ext cx="8229600" cy="4525963"/>
          </a:xfrm>
          <a:ln>
            <a:noFill/>
          </a:ln>
        </p:spPr>
        <p:style>
          <a:lnRef idx="2">
            <a:schemeClr val="dk1"/>
          </a:lnRef>
          <a:fillRef idx="1">
            <a:schemeClr val="lt1"/>
          </a:fillRef>
          <a:effectRef idx="0">
            <a:schemeClr val="dk1"/>
          </a:effectRef>
          <a:fontRef idx="minor">
            <a:schemeClr val="dk1"/>
          </a:fontRef>
        </p:style>
        <p:txBody>
          <a:bodyPr/>
          <a:lstStyle/>
          <a:p>
            <a:pPr algn="ctr">
              <a:buNone/>
            </a:pPr>
            <a:r>
              <a:rPr lang="en-US" sz="8000" dirty="0" smtClean="0">
                <a:solidFill>
                  <a:srgbClr val="FFC000"/>
                </a:solidFill>
              </a:rPr>
              <a:t>i</a:t>
            </a:r>
            <a:r>
              <a:rPr lang="en-US" sz="8000" dirty="0" smtClean="0">
                <a:solidFill>
                  <a:srgbClr val="FFC000"/>
                </a:solidFill>
              </a:rPr>
              <a:t>nt </a:t>
            </a:r>
            <a:r>
              <a:rPr lang="en-US" sz="8000" dirty="0" smtClean="0">
                <a:solidFill>
                  <a:schemeClr val="tx2"/>
                </a:solidFill>
              </a:rPr>
              <a:t>[]</a:t>
            </a:r>
            <a:r>
              <a:rPr lang="en-US" sz="8000" dirty="0" smtClean="0"/>
              <a:t>  </a:t>
            </a:r>
            <a:r>
              <a:rPr lang="en-US" sz="8000" dirty="0" smtClean="0"/>
              <a:t>a</a:t>
            </a:r>
            <a:r>
              <a:rPr lang="en-US" sz="8000" dirty="0" smtClean="0"/>
              <a:t>  = { 3, 4, 5 }; </a:t>
            </a:r>
            <a:endParaRPr lang="en-SG" sz="8000" dirty="0"/>
          </a:p>
        </p:txBody>
      </p:sp>
      <p:sp>
        <p:nvSpPr>
          <p:cNvPr id="44" name="Title 43"/>
          <p:cNvSpPr>
            <a:spLocks noGrp="1"/>
          </p:cNvSpPr>
          <p:nvPr>
            <p:ph type="title"/>
          </p:nvPr>
        </p:nvSpPr>
        <p:spPr/>
        <p:txBody>
          <a:bodyPr/>
          <a:lstStyle/>
          <a:p>
            <a:endParaRPr lang="en-SG"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Assignment:</a:t>
            </a:r>
            <a:r>
              <a:rPr lang="en-SG" dirty="0" smtClean="0"/>
              <a:t> </a:t>
            </a:r>
            <a:r>
              <a:rPr lang="en-SG" dirty="0" smtClean="0"/>
              <a:t/>
            </a:r>
            <a:br>
              <a:rPr lang="en-SG" dirty="0" smtClean="0"/>
            </a:br>
            <a:r>
              <a:rPr lang="en-SG" sz="3100" dirty="0" smtClean="0"/>
              <a:t>TOYSRUS /</a:t>
            </a:r>
            <a:r>
              <a:rPr lang="en-SG" sz="3100" dirty="0" err="1" smtClean="0"/>
              <a:t>Sungei</a:t>
            </a:r>
            <a:r>
              <a:rPr lang="en-SG" sz="3100" dirty="0" smtClean="0"/>
              <a:t> Thief </a:t>
            </a:r>
            <a:r>
              <a:rPr lang="en-SG" sz="3100" dirty="0" smtClean="0"/>
              <a:t>market/ </a:t>
            </a:r>
            <a:r>
              <a:rPr lang="en-SG" sz="3100" dirty="0" smtClean="0"/>
              <a:t/>
            </a:r>
            <a:br>
              <a:rPr lang="en-SG" sz="3100" dirty="0" smtClean="0"/>
            </a:br>
            <a:r>
              <a:rPr lang="en-SG" sz="3100" dirty="0" smtClean="0"/>
              <a:t>Mustafa </a:t>
            </a:r>
            <a:r>
              <a:rPr lang="en-SG" sz="3100" dirty="0" err="1" smtClean="0"/>
              <a:t>Ctr</a:t>
            </a:r>
            <a:r>
              <a:rPr lang="en-SG" sz="3100" dirty="0" smtClean="0"/>
              <a:t> hunting</a:t>
            </a:r>
            <a:endParaRPr lang="en-SG" sz="3100" dirty="0"/>
          </a:p>
        </p:txBody>
      </p:sp>
      <p:sp>
        <p:nvSpPr>
          <p:cNvPr id="3" name="Content Placeholder 2"/>
          <p:cNvSpPr>
            <a:spLocks noGrp="1"/>
          </p:cNvSpPr>
          <p:nvPr>
            <p:ph idx="1"/>
          </p:nvPr>
        </p:nvSpPr>
        <p:spPr/>
        <p:txBody>
          <a:bodyPr/>
          <a:lstStyle/>
          <a:p>
            <a:r>
              <a:rPr lang="en-US" b="1" dirty="0" smtClean="0"/>
              <a:t>Purchase </a:t>
            </a:r>
            <a:r>
              <a:rPr lang="en-US" b="1" dirty="0" smtClean="0"/>
              <a:t>a commercial electronic product (Toy/kitchen ware/etc…) which work with batteries or an AC adaptor (not 245V power-line</a:t>
            </a:r>
            <a:r>
              <a:rPr lang="en-US" b="1" dirty="0" smtClean="0"/>
              <a:t>).</a:t>
            </a:r>
          </a:p>
        </p:txBody>
      </p:sp>
      <p:pic>
        <p:nvPicPr>
          <p:cNvPr id="229378" name="Picture 2" descr="http://upload.wikimedia.org/wikipedia/commons/2/21/Alkali_battery_5.jpg"/>
          <p:cNvPicPr>
            <a:picLocks noChangeAspect="1" noChangeArrowheads="1"/>
          </p:cNvPicPr>
          <p:nvPr/>
        </p:nvPicPr>
        <p:blipFill>
          <a:blip r:embed="rId3"/>
          <a:srcRect/>
          <a:stretch>
            <a:fillRect/>
          </a:stretch>
        </p:blipFill>
        <p:spPr bwMode="auto">
          <a:xfrm>
            <a:off x="548640" y="3911600"/>
            <a:ext cx="3427307" cy="2570480"/>
          </a:xfrm>
          <a:prstGeom prst="rect">
            <a:avLst/>
          </a:prstGeom>
          <a:noFill/>
        </p:spPr>
      </p:pic>
      <p:pic>
        <p:nvPicPr>
          <p:cNvPr id="229380" name="Picture 4" descr="http://llamatrails.com/marine/images/products/10157.gif"/>
          <p:cNvPicPr>
            <a:picLocks noChangeAspect="1" noChangeArrowheads="1"/>
          </p:cNvPicPr>
          <p:nvPr/>
        </p:nvPicPr>
        <p:blipFill>
          <a:blip r:embed="rId4"/>
          <a:srcRect l="20156" r="20822"/>
          <a:stretch>
            <a:fillRect/>
          </a:stretch>
        </p:blipFill>
        <p:spPr bwMode="auto">
          <a:xfrm>
            <a:off x="4185920" y="3787140"/>
            <a:ext cx="1686560" cy="2857500"/>
          </a:xfrm>
          <a:prstGeom prst="rect">
            <a:avLst/>
          </a:prstGeom>
          <a:noFill/>
        </p:spPr>
      </p:pic>
      <p:pic>
        <p:nvPicPr>
          <p:cNvPr id="229381" name="Picture 5"/>
          <p:cNvPicPr>
            <a:picLocks noChangeAspect="1" noChangeArrowheads="1"/>
          </p:cNvPicPr>
          <p:nvPr/>
        </p:nvPicPr>
        <p:blipFill>
          <a:blip r:embed="rId5"/>
          <a:srcRect l="28690" t="25278" r="29647" b="22500"/>
          <a:stretch>
            <a:fillRect/>
          </a:stretch>
        </p:blipFill>
        <p:spPr bwMode="auto">
          <a:xfrm>
            <a:off x="6217920" y="4337204"/>
            <a:ext cx="2235200" cy="1677515"/>
          </a:xfrm>
          <a:prstGeom prst="rect">
            <a:avLst/>
          </a:prstGeom>
          <a:noFill/>
          <a:ln w="9525">
            <a:noFill/>
            <a:miter lim="800000"/>
            <a:headEnd/>
            <a:tailEnd/>
          </a:ln>
        </p:spPr>
      </p:pic>
      <p:sp>
        <p:nvSpPr>
          <p:cNvPr id="7" name="&quot;No&quot; Symbol 6"/>
          <p:cNvSpPr/>
          <p:nvPr/>
        </p:nvSpPr>
        <p:spPr>
          <a:xfrm>
            <a:off x="6126480" y="4043680"/>
            <a:ext cx="2428240" cy="2428240"/>
          </a:xfrm>
          <a:prstGeom prst="noSmoking">
            <a:avLst>
              <a:gd name="adj" fmla="val 7869"/>
            </a:avLst>
          </a:prstGeom>
          <a:solidFill>
            <a:srgbClr val="FF0000">
              <a:alpha val="5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Task:</a:t>
            </a:r>
            <a:endParaRPr lang="en-SG" dirty="0"/>
          </a:p>
        </p:txBody>
      </p:sp>
      <p:sp>
        <p:nvSpPr>
          <p:cNvPr id="3" name="Content Placeholder 2"/>
          <p:cNvSpPr>
            <a:spLocks noGrp="1"/>
          </p:cNvSpPr>
          <p:nvPr>
            <p:ph idx="1"/>
          </p:nvPr>
        </p:nvSpPr>
        <p:spPr/>
        <p:txBody>
          <a:bodyPr/>
          <a:lstStyle/>
          <a:p>
            <a:r>
              <a:rPr lang="en-US" sz="2400" dirty="0" smtClean="0"/>
              <a:t>Open up the product </a:t>
            </a:r>
            <a:r>
              <a:rPr lang="en-US" sz="2400" dirty="0" smtClean="0"/>
              <a:t>and observe inner-components (electrical/mechanical) </a:t>
            </a:r>
            <a:endParaRPr lang="en-US" sz="2400" dirty="0" smtClean="0"/>
          </a:p>
          <a:p>
            <a:r>
              <a:rPr lang="en-US" sz="2400" dirty="0" smtClean="0"/>
              <a:t>Document the process of deconstruction and </a:t>
            </a:r>
            <a:r>
              <a:rPr lang="en-US" sz="2400" dirty="0" smtClean="0"/>
              <a:t>create a break down list of components</a:t>
            </a:r>
            <a:r>
              <a:rPr lang="en-US" sz="2400" dirty="0" smtClean="0"/>
              <a:t>. (and recover back to the original condition, if you can.)</a:t>
            </a:r>
            <a:endParaRPr lang="en-SG" sz="2400" dirty="0" smtClean="0"/>
          </a:p>
          <a:p>
            <a:endParaRPr lang="en-SG" dirty="0"/>
          </a:p>
        </p:txBody>
      </p:sp>
      <p:pic>
        <p:nvPicPr>
          <p:cNvPr id="243716" name="Picture 4" descr="http://2.bp.blogspot.com/_Ys6-J8fskU0/S-63dZxIFFI/AAAAAAAABCc/qZCMluz2DlU/s1600/May%2B2010%2B037.jpg"/>
          <p:cNvPicPr>
            <a:picLocks noChangeAspect="1" noChangeArrowheads="1"/>
          </p:cNvPicPr>
          <p:nvPr/>
        </p:nvPicPr>
        <p:blipFill>
          <a:blip r:embed="rId3"/>
          <a:srcRect/>
          <a:stretch>
            <a:fillRect/>
          </a:stretch>
        </p:blipFill>
        <p:spPr bwMode="auto">
          <a:xfrm>
            <a:off x="5445760" y="3637280"/>
            <a:ext cx="2227580" cy="2970107"/>
          </a:xfrm>
          <a:prstGeom prst="rect">
            <a:avLst/>
          </a:prstGeom>
          <a:noFill/>
        </p:spPr>
      </p:pic>
      <p:pic>
        <p:nvPicPr>
          <p:cNvPr id="243718" name="Picture 6" descr="http://i201.photobucket.com/albums/aa72/Carole_50/Furbys/HPIM0638.jpg"/>
          <p:cNvPicPr>
            <a:picLocks noChangeAspect="1" noChangeArrowheads="1"/>
          </p:cNvPicPr>
          <p:nvPr/>
        </p:nvPicPr>
        <p:blipFill>
          <a:blip r:embed="rId4"/>
          <a:srcRect/>
          <a:stretch>
            <a:fillRect/>
          </a:stretch>
        </p:blipFill>
        <p:spPr bwMode="auto">
          <a:xfrm>
            <a:off x="1165860" y="3596640"/>
            <a:ext cx="2247900" cy="2997200"/>
          </a:xfrm>
          <a:prstGeom prst="rect">
            <a:avLst/>
          </a:prstGeom>
          <a:noFill/>
        </p:spPr>
      </p:pic>
      <p:sp>
        <p:nvSpPr>
          <p:cNvPr id="7" name="Right Arrow 6"/>
          <p:cNvSpPr/>
          <p:nvPr/>
        </p:nvSpPr>
        <p:spPr>
          <a:xfrm>
            <a:off x="4038696" y="4643120"/>
            <a:ext cx="1066608" cy="5283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Content Placeholder 2"/>
          <p:cNvSpPr>
            <a:spLocks noGrp="1"/>
          </p:cNvSpPr>
          <p:nvPr>
            <p:ph idx="1"/>
          </p:nvPr>
        </p:nvSpPr>
        <p:spPr/>
        <p:txBody>
          <a:bodyPr/>
          <a:lstStyle/>
          <a:p>
            <a:endParaRPr lang="en-SG"/>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Content Placeholder 2"/>
          <p:cNvSpPr>
            <a:spLocks noGrp="1"/>
          </p:cNvSpPr>
          <p:nvPr>
            <p:ph idx="1"/>
          </p:nvPr>
        </p:nvSpPr>
        <p:spPr/>
        <p:txBody>
          <a:bodyPr/>
          <a:lstStyle/>
          <a:p>
            <a:endParaRPr lang="en-SG"/>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Content Placeholder 2"/>
          <p:cNvSpPr>
            <a:spLocks noGrp="1"/>
          </p:cNvSpPr>
          <p:nvPr>
            <p:ph idx="1"/>
          </p:nvPr>
        </p:nvSpPr>
        <p:spPr/>
        <p:txBody>
          <a:bodyPr/>
          <a:lstStyle/>
          <a:p>
            <a:endParaRPr lang="en-SG"/>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Content Placeholder 2"/>
          <p:cNvSpPr>
            <a:spLocks noGrp="1"/>
          </p:cNvSpPr>
          <p:nvPr>
            <p:ph idx="1"/>
          </p:nvPr>
        </p:nvSpPr>
        <p:spPr/>
        <p:txBody>
          <a:bodyPr/>
          <a:lstStyle/>
          <a:p>
            <a:endParaRPr lang="en-SG"/>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DSC_0221"/>
          <p:cNvPicPr>
            <a:picLocks noChangeAspect="1" noChangeArrowheads="1"/>
          </p:cNvPicPr>
          <p:nvPr/>
        </p:nvPicPr>
        <p:blipFill>
          <a:blip r:embed="rId3">
            <a:lum bright="12000" contrast="18000"/>
          </a:blip>
          <a:srcRect l="7535" t="6786" r="5374" b="7884"/>
          <a:stretch>
            <a:fillRect/>
          </a:stretch>
        </p:blipFill>
        <p:spPr bwMode="auto">
          <a:xfrm>
            <a:off x="3854450" y="2163763"/>
            <a:ext cx="4862513" cy="3573462"/>
          </a:xfrm>
          <a:prstGeom prst="rect">
            <a:avLst/>
          </a:prstGeom>
          <a:noFill/>
        </p:spPr>
      </p:pic>
      <p:sp>
        <p:nvSpPr>
          <p:cNvPr id="14338" name="Rectangle 2"/>
          <p:cNvSpPr>
            <a:spLocks noGrp="1" noChangeArrowheads="1"/>
          </p:cNvSpPr>
          <p:nvPr>
            <p:ph type="title"/>
          </p:nvPr>
        </p:nvSpPr>
        <p:spPr/>
        <p:txBody>
          <a:bodyPr/>
          <a:lstStyle/>
          <a:p>
            <a:r>
              <a:rPr lang="en-US" altLang="ja-JP" dirty="0">
                <a:ea typeface="ＭＳ Ｐゴシック" pitchFamily="34" charset="-128"/>
              </a:rPr>
              <a:t>Resistors</a:t>
            </a:r>
          </a:p>
        </p:txBody>
      </p:sp>
      <p:pic>
        <p:nvPicPr>
          <p:cNvPr id="14341" name="Picture 5" descr="Fullscreen capture 9162010 42437 AM"/>
          <p:cNvPicPr>
            <a:picLocks noChangeAspect="1" noChangeArrowheads="1"/>
          </p:cNvPicPr>
          <p:nvPr/>
        </p:nvPicPr>
        <p:blipFill>
          <a:blip r:embed="rId4"/>
          <a:srcRect/>
          <a:stretch>
            <a:fillRect/>
          </a:stretch>
        </p:blipFill>
        <p:spPr bwMode="auto">
          <a:xfrm>
            <a:off x="0" y="2038350"/>
            <a:ext cx="3784600" cy="3798888"/>
          </a:xfrm>
          <a:prstGeom prst="rect">
            <a:avLst/>
          </a:prstGeom>
          <a:noFill/>
        </p:spPr>
      </p:pic>
      <p:sp>
        <p:nvSpPr>
          <p:cNvPr id="14342" name="Text Box 6"/>
          <p:cNvSpPr txBox="1">
            <a:spLocks noChangeArrowheads="1"/>
          </p:cNvSpPr>
          <p:nvPr/>
        </p:nvSpPr>
        <p:spPr bwMode="auto">
          <a:xfrm>
            <a:off x="914400" y="5700713"/>
            <a:ext cx="1847850" cy="366712"/>
          </a:xfrm>
          <a:prstGeom prst="rect">
            <a:avLst/>
          </a:prstGeom>
          <a:noFill/>
          <a:ln w="28575" algn="ctr">
            <a:noFill/>
            <a:miter lim="800000"/>
            <a:headEnd/>
            <a:tailEnd/>
          </a:ln>
          <a:effectLst/>
        </p:spPr>
        <p:txBody>
          <a:bodyPr wrap="none">
            <a:spAutoFit/>
          </a:bodyPr>
          <a:lstStyle/>
          <a:p>
            <a:r>
              <a:rPr lang="en-US"/>
              <a:t>Resistor Symbol</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ja-JP" dirty="0">
                <a:ea typeface="ＭＳ Ｐゴシック" pitchFamily="34" charset="-128"/>
              </a:rPr>
              <a:t>Resistor </a:t>
            </a:r>
            <a:r>
              <a:rPr lang="en-US" altLang="ja-JP" dirty="0" err="1">
                <a:ea typeface="ＭＳ Ｐゴシック" pitchFamily="34" charset="-128"/>
              </a:rPr>
              <a:t>ColorCode</a:t>
            </a:r>
            <a:endParaRPr lang="en-US" altLang="ja-JP" dirty="0">
              <a:ea typeface="ＭＳ Ｐゴシック" pitchFamily="34" charset="-128"/>
            </a:endParaRPr>
          </a:p>
        </p:txBody>
      </p:sp>
      <p:sp>
        <p:nvSpPr>
          <p:cNvPr id="15363" name="Rectangle 3"/>
          <p:cNvSpPr>
            <a:spLocks noGrp="1" noChangeArrowheads="1"/>
          </p:cNvSpPr>
          <p:nvPr>
            <p:ph type="body" idx="1"/>
          </p:nvPr>
        </p:nvSpPr>
        <p:spPr>
          <a:xfrm>
            <a:off x="5300663" y="1250950"/>
            <a:ext cx="3886200" cy="5257800"/>
          </a:xfrm>
        </p:spPr>
        <p:txBody>
          <a:bodyPr/>
          <a:lstStyle/>
          <a:p>
            <a:pPr>
              <a:lnSpc>
                <a:spcPct val="90000"/>
              </a:lnSpc>
              <a:buFont typeface="Wingdings" pitchFamily="2" charset="2"/>
              <a:buNone/>
            </a:pPr>
            <a:r>
              <a:rPr lang="en-US" altLang="ja-JP" sz="2000" dirty="0">
                <a:solidFill>
                  <a:srgbClr val="663300"/>
                </a:solidFill>
                <a:effectLst>
                  <a:outerShdw blurRad="38100" dist="38100" dir="2700000" algn="tl">
                    <a:srgbClr val="C0C0C0"/>
                  </a:outerShdw>
                </a:effectLst>
                <a:ea typeface="ＭＳ Ｐゴシック" pitchFamily="34" charset="-128"/>
              </a:rPr>
              <a:t>1 : Brown</a:t>
            </a:r>
          </a:p>
          <a:p>
            <a:pPr>
              <a:lnSpc>
                <a:spcPct val="90000"/>
              </a:lnSpc>
              <a:buFont typeface="Wingdings" pitchFamily="2" charset="2"/>
              <a:buNone/>
            </a:pPr>
            <a:r>
              <a:rPr lang="en-US" altLang="ja-JP" sz="2000" dirty="0">
                <a:solidFill>
                  <a:srgbClr val="FF0000"/>
                </a:solidFill>
                <a:effectLst>
                  <a:outerShdw blurRad="38100" dist="38100" dir="2700000" algn="tl">
                    <a:srgbClr val="C0C0C0"/>
                  </a:outerShdw>
                </a:effectLst>
                <a:ea typeface="ＭＳ Ｐゴシック" pitchFamily="34" charset="-128"/>
              </a:rPr>
              <a:t>2 : Red</a:t>
            </a:r>
          </a:p>
          <a:p>
            <a:pPr>
              <a:lnSpc>
                <a:spcPct val="90000"/>
              </a:lnSpc>
              <a:buFont typeface="Wingdings" pitchFamily="2" charset="2"/>
              <a:buNone/>
            </a:pPr>
            <a:r>
              <a:rPr lang="en-US" altLang="ja-JP" sz="2000" dirty="0">
                <a:solidFill>
                  <a:srgbClr val="FF9900"/>
                </a:solidFill>
                <a:effectLst>
                  <a:outerShdw blurRad="38100" dist="38100" dir="2700000" algn="tl">
                    <a:srgbClr val="C0C0C0"/>
                  </a:outerShdw>
                </a:effectLst>
                <a:ea typeface="ＭＳ Ｐゴシック" pitchFamily="34" charset="-128"/>
              </a:rPr>
              <a:t>3 : Orange</a:t>
            </a:r>
          </a:p>
          <a:p>
            <a:pPr>
              <a:lnSpc>
                <a:spcPct val="90000"/>
              </a:lnSpc>
              <a:buFont typeface="Wingdings" pitchFamily="2" charset="2"/>
              <a:buNone/>
            </a:pPr>
            <a:r>
              <a:rPr lang="en-US" altLang="ja-JP" sz="2000" dirty="0">
                <a:solidFill>
                  <a:srgbClr val="FFFF00"/>
                </a:solidFill>
                <a:effectLst>
                  <a:outerShdw blurRad="38100" dist="38100" dir="2700000" algn="tl">
                    <a:srgbClr val="C0C0C0"/>
                  </a:outerShdw>
                </a:effectLst>
                <a:ea typeface="ＭＳ Ｐゴシック" pitchFamily="34" charset="-128"/>
              </a:rPr>
              <a:t>4 : Yellow</a:t>
            </a:r>
          </a:p>
          <a:p>
            <a:pPr>
              <a:lnSpc>
                <a:spcPct val="90000"/>
              </a:lnSpc>
              <a:buFont typeface="Wingdings" pitchFamily="2" charset="2"/>
              <a:buNone/>
            </a:pPr>
            <a:r>
              <a:rPr lang="en-US" altLang="ja-JP" sz="2000" dirty="0">
                <a:solidFill>
                  <a:srgbClr val="339933"/>
                </a:solidFill>
                <a:effectLst>
                  <a:outerShdw blurRad="38100" dist="38100" dir="2700000" algn="tl">
                    <a:srgbClr val="C0C0C0"/>
                  </a:outerShdw>
                </a:effectLst>
                <a:ea typeface="ＭＳ Ｐゴシック" pitchFamily="34" charset="-128"/>
              </a:rPr>
              <a:t>5 : Green</a:t>
            </a:r>
          </a:p>
          <a:p>
            <a:pPr>
              <a:lnSpc>
                <a:spcPct val="90000"/>
              </a:lnSpc>
              <a:buFont typeface="Wingdings" pitchFamily="2" charset="2"/>
              <a:buNone/>
            </a:pPr>
            <a:r>
              <a:rPr lang="en-US" altLang="ja-JP" sz="2000" dirty="0">
                <a:solidFill>
                  <a:srgbClr val="0000FF"/>
                </a:solidFill>
                <a:effectLst>
                  <a:outerShdw blurRad="38100" dist="38100" dir="2700000" algn="tl">
                    <a:srgbClr val="C0C0C0"/>
                  </a:outerShdw>
                </a:effectLst>
                <a:ea typeface="ＭＳ Ｐゴシック" pitchFamily="34" charset="-128"/>
              </a:rPr>
              <a:t>6 : Blue</a:t>
            </a:r>
          </a:p>
          <a:p>
            <a:pPr>
              <a:lnSpc>
                <a:spcPct val="90000"/>
              </a:lnSpc>
              <a:buFont typeface="Wingdings" pitchFamily="2" charset="2"/>
              <a:buNone/>
            </a:pPr>
            <a:r>
              <a:rPr lang="en-US" altLang="ja-JP" sz="2000" dirty="0">
                <a:solidFill>
                  <a:srgbClr val="9900CC"/>
                </a:solidFill>
                <a:effectLst>
                  <a:outerShdw blurRad="38100" dist="38100" dir="2700000" algn="tl">
                    <a:srgbClr val="C0C0C0"/>
                  </a:outerShdw>
                </a:effectLst>
                <a:ea typeface="ＭＳ Ｐゴシック" pitchFamily="34" charset="-128"/>
              </a:rPr>
              <a:t>7 : Purple</a:t>
            </a:r>
          </a:p>
          <a:p>
            <a:pPr>
              <a:lnSpc>
                <a:spcPct val="90000"/>
              </a:lnSpc>
              <a:buFont typeface="Wingdings" pitchFamily="2" charset="2"/>
              <a:buNone/>
            </a:pPr>
            <a:r>
              <a:rPr lang="en-US" altLang="ja-JP" sz="2000" dirty="0">
                <a:solidFill>
                  <a:srgbClr val="666699"/>
                </a:solidFill>
                <a:effectLst>
                  <a:outerShdw blurRad="38100" dist="38100" dir="2700000" algn="tl">
                    <a:srgbClr val="C0C0C0"/>
                  </a:outerShdw>
                </a:effectLst>
                <a:ea typeface="ＭＳ Ｐゴシック" pitchFamily="34" charset="-128"/>
              </a:rPr>
              <a:t>8 : Gray</a:t>
            </a:r>
          </a:p>
          <a:p>
            <a:pPr>
              <a:lnSpc>
                <a:spcPct val="90000"/>
              </a:lnSpc>
              <a:buFont typeface="Wingdings" pitchFamily="2" charset="2"/>
              <a:buNone/>
            </a:pPr>
            <a:r>
              <a:rPr lang="en-US" altLang="ja-JP" sz="2000" dirty="0">
                <a:solidFill>
                  <a:srgbClr val="FFFFFF"/>
                </a:solidFill>
                <a:effectLst>
                  <a:outerShdw blurRad="38100" dist="38100" dir="2700000" algn="tl">
                    <a:srgbClr val="C0C0C0"/>
                  </a:outerShdw>
                </a:effectLst>
                <a:ea typeface="ＭＳ Ｐゴシック" pitchFamily="34" charset="-128"/>
              </a:rPr>
              <a:t>9 : White</a:t>
            </a:r>
            <a:r>
              <a:rPr lang="en-US" altLang="ja-JP" sz="2000" dirty="0">
                <a:effectLst>
                  <a:outerShdw blurRad="38100" dist="38100" dir="2700000" algn="tl">
                    <a:srgbClr val="C0C0C0"/>
                  </a:outerShdw>
                </a:effectLst>
                <a:ea typeface="ＭＳ Ｐゴシック" pitchFamily="34" charset="-128"/>
              </a:rPr>
              <a:t> </a:t>
            </a:r>
          </a:p>
          <a:p>
            <a:pPr>
              <a:lnSpc>
                <a:spcPct val="90000"/>
              </a:lnSpc>
              <a:buFont typeface="Wingdings" pitchFamily="2" charset="2"/>
              <a:buNone/>
            </a:pPr>
            <a:r>
              <a:rPr lang="en-US" altLang="ja-JP" sz="2000" dirty="0">
                <a:effectLst>
                  <a:outerShdw blurRad="38100" dist="38100" dir="2700000" algn="tl">
                    <a:srgbClr val="C0C0C0"/>
                  </a:outerShdw>
                </a:effectLst>
                <a:ea typeface="ＭＳ Ｐゴシック" pitchFamily="34" charset="-128"/>
              </a:rPr>
              <a:t>0 : Black</a:t>
            </a:r>
          </a:p>
          <a:p>
            <a:pPr>
              <a:lnSpc>
                <a:spcPct val="90000"/>
              </a:lnSpc>
              <a:buFont typeface="Wingdings" pitchFamily="2" charset="2"/>
              <a:buNone/>
            </a:pPr>
            <a:endParaRPr lang="en-US" altLang="ja-JP" sz="2000" dirty="0">
              <a:effectLst>
                <a:outerShdw blurRad="38100" dist="38100" dir="2700000" algn="tl">
                  <a:srgbClr val="C0C0C0"/>
                </a:outerShdw>
              </a:effectLst>
              <a:ea typeface="ＭＳ Ｐゴシック" pitchFamily="34" charset="-128"/>
            </a:endParaRPr>
          </a:p>
          <a:p>
            <a:pPr>
              <a:lnSpc>
                <a:spcPct val="90000"/>
              </a:lnSpc>
              <a:buFont typeface="Wingdings" pitchFamily="2" charset="2"/>
              <a:buNone/>
            </a:pPr>
            <a:r>
              <a:rPr lang="en-US" altLang="ja-JP" sz="2000" dirty="0">
                <a:effectLst>
                  <a:outerShdw blurRad="38100" dist="38100" dir="2700000" algn="tl">
                    <a:srgbClr val="C0C0C0"/>
                  </a:outerShdw>
                </a:effectLst>
                <a:ea typeface="ＭＳ Ｐゴシック" pitchFamily="34" charset="-128"/>
              </a:rPr>
              <a:t>Tolerance</a:t>
            </a:r>
          </a:p>
          <a:p>
            <a:pPr>
              <a:lnSpc>
                <a:spcPct val="90000"/>
              </a:lnSpc>
              <a:buFont typeface="Wingdings" pitchFamily="2" charset="2"/>
              <a:buNone/>
            </a:pPr>
            <a:r>
              <a:rPr lang="en-US" altLang="ja-JP" sz="2000" dirty="0">
                <a:effectLst>
                  <a:outerShdw blurRad="38100" dist="38100" dir="2700000" algn="tl">
                    <a:srgbClr val="C0C0C0"/>
                  </a:outerShdw>
                </a:effectLst>
                <a:ea typeface="ＭＳ Ｐゴシック" pitchFamily="34" charset="-128"/>
              </a:rPr>
              <a:t>+/- 5%   : Gold</a:t>
            </a:r>
          </a:p>
          <a:p>
            <a:pPr>
              <a:lnSpc>
                <a:spcPct val="90000"/>
              </a:lnSpc>
              <a:buFont typeface="Wingdings" pitchFamily="2" charset="2"/>
              <a:buNone/>
            </a:pPr>
            <a:r>
              <a:rPr lang="en-US" altLang="ja-JP" sz="2000" dirty="0">
                <a:effectLst>
                  <a:outerShdw blurRad="38100" dist="38100" dir="2700000" algn="tl">
                    <a:srgbClr val="C0C0C0"/>
                  </a:outerShdw>
                </a:effectLst>
                <a:ea typeface="ＭＳ Ｐゴシック" pitchFamily="34" charset="-128"/>
              </a:rPr>
              <a:t>+/- 10% : Silver</a:t>
            </a:r>
            <a:r>
              <a:rPr lang="en-US" altLang="ja-JP" sz="1600" dirty="0">
                <a:effectLst>
                  <a:outerShdw blurRad="38100" dist="38100" dir="2700000" algn="tl">
                    <a:srgbClr val="C0C0C0"/>
                  </a:outerShdw>
                </a:effectLst>
                <a:ea typeface="ＭＳ Ｐゴシック" pitchFamily="34" charset="-128"/>
              </a:rPr>
              <a:t>  </a:t>
            </a:r>
          </a:p>
        </p:txBody>
      </p:sp>
      <p:pic>
        <p:nvPicPr>
          <p:cNvPr id="15365" name="Picture 5" descr="http://www.leonaudio.com.au/res-code.gif"/>
          <p:cNvPicPr>
            <a:picLocks noChangeAspect="1" noChangeArrowheads="1"/>
          </p:cNvPicPr>
          <p:nvPr/>
        </p:nvPicPr>
        <p:blipFill>
          <a:blip r:embed="rId3"/>
          <a:srcRect l="4079" t="15521" r="2679" b="2965"/>
          <a:stretch>
            <a:fillRect/>
          </a:stretch>
        </p:blipFill>
        <p:spPr bwMode="auto">
          <a:xfrm>
            <a:off x="903288" y="1227138"/>
            <a:ext cx="3702050" cy="4802187"/>
          </a:xfrm>
          <a:prstGeom prst="rect">
            <a:avLst/>
          </a:prstGeom>
          <a:noFill/>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ja-JP" dirty="0">
                <a:effectLst>
                  <a:outerShdw blurRad="38100" dist="38100" dir="2700000" algn="tl">
                    <a:srgbClr val="C0C0C0"/>
                  </a:outerShdw>
                </a:effectLst>
                <a:ea typeface="ＭＳ Ｐゴシック" pitchFamily="34" charset="-128"/>
              </a:rPr>
              <a:t>Reading Color Code</a:t>
            </a:r>
          </a:p>
        </p:txBody>
      </p:sp>
      <p:sp>
        <p:nvSpPr>
          <p:cNvPr id="68611" name="Rectangle 3"/>
          <p:cNvSpPr>
            <a:spLocks noGrp="1" noChangeArrowheads="1"/>
          </p:cNvSpPr>
          <p:nvPr>
            <p:ph type="body" idx="1"/>
          </p:nvPr>
        </p:nvSpPr>
        <p:spPr>
          <a:xfrm>
            <a:off x="793750" y="1828800"/>
            <a:ext cx="8229600" cy="4525963"/>
          </a:xfrm>
        </p:spPr>
        <p:txBody>
          <a:bodyPr/>
          <a:lstStyle/>
          <a:p>
            <a:pPr>
              <a:buFont typeface="Wingdings" pitchFamily="2" charset="2"/>
              <a:buNone/>
            </a:pPr>
            <a:r>
              <a:rPr lang="en-US" altLang="ja-JP" dirty="0">
                <a:solidFill>
                  <a:srgbClr val="663300"/>
                </a:solidFill>
                <a:ea typeface="ＭＳ Ｐゴシック" pitchFamily="34" charset="-128"/>
              </a:rPr>
              <a:t>Brown</a:t>
            </a:r>
            <a:r>
              <a:rPr lang="en-US" altLang="ja-JP" dirty="0">
                <a:ea typeface="ＭＳ Ｐゴシック" pitchFamily="34" charset="-128"/>
              </a:rPr>
              <a:t> </a:t>
            </a:r>
            <a:r>
              <a:rPr lang="en-US" altLang="ja-JP" dirty="0">
                <a:solidFill>
                  <a:schemeClr val="tx2"/>
                </a:solidFill>
                <a:ea typeface="ＭＳ Ｐゴシック" pitchFamily="34" charset="-128"/>
              </a:rPr>
              <a:t>Black</a:t>
            </a:r>
            <a:r>
              <a:rPr lang="en-US" altLang="ja-JP" dirty="0">
                <a:ea typeface="ＭＳ Ｐゴシック" pitchFamily="34" charset="-128"/>
              </a:rPr>
              <a:t> </a:t>
            </a:r>
            <a:r>
              <a:rPr lang="en-US" altLang="ja-JP" dirty="0">
                <a:solidFill>
                  <a:srgbClr val="FF0000"/>
                </a:solidFill>
                <a:ea typeface="ＭＳ Ｐゴシック" pitchFamily="34" charset="-128"/>
              </a:rPr>
              <a:t>Red</a:t>
            </a:r>
            <a:r>
              <a:rPr lang="en-US" altLang="ja-JP" dirty="0">
                <a:ea typeface="ＭＳ Ｐゴシック" pitchFamily="34" charset="-128"/>
              </a:rPr>
              <a:t>  Gold</a:t>
            </a:r>
          </a:p>
          <a:p>
            <a:pPr>
              <a:buFont typeface="Wingdings" pitchFamily="2" charset="2"/>
              <a:buNone/>
            </a:pPr>
            <a:r>
              <a:rPr lang="en-US" altLang="ja-JP" dirty="0">
                <a:ea typeface="ＭＳ Ｐゴシック" pitchFamily="34" charset="-128"/>
              </a:rPr>
              <a:t>   </a:t>
            </a:r>
            <a:r>
              <a:rPr lang="en-US" altLang="ja-JP" dirty="0">
                <a:solidFill>
                  <a:srgbClr val="663300"/>
                </a:solidFill>
                <a:ea typeface="ＭＳ Ｐゴシック" pitchFamily="34" charset="-128"/>
              </a:rPr>
              <a:t>1</a:t>
            </a:r>
            <a:r>
              <a:rPr lang="en-US" altLang="ja-JP" dirty="0">
                <a:ea typeface="ＭＳ Ｐゴシック" pitchFamily="34" charset="-128"/>
              </a:rPr>
              <a:t>       0    x 10</a:t>
            </a:r>
            <a:r>
              <a:rPr lang="en-US" altLang="ja-JP" baseline="30000" dirty="0">
                <a:solidFill>
                  <a:srgbClr val="FF0000"/>
                </a:solidFill>
                <a:ea typeface="ＭＳ Ｐゴシック" pitchFamily="34" charset="-128"/>
              </a:rPr>
              <a:t>2</a:t>
            </a:r>
            <a:r>
              <a:rPr lang="en-US" altLang="ja-JP" baseline="30000" dirty="0">
                <a:ea typeface="ＭＳ Ｐゴシック" pitchFamily="34" charset="-128"/>
              </a:rPr>
              <a:t>    +/- 5%</a:t>
            </a:r>
            <a:r>
              <a:rPr lang="en-US" altLang="ja-JP" dirty="0">
                <a:ea typeface="ＭＳ Ｐゴシック" pitchFamily="34" charset="-128"/>
              </a:rPr>
              <a:t>  = 1000 = 1k Ohm</a:t>
            </a:r>
          </a:p>
          <a:p>
            <a:pPr>
              <a:buFont typeface="Wingdings" pitchFamily="2" charset="2"/>
              <a:buNone/>
            </a:pPr>
            <a:r>
              <a:rPr lang="en-US" altLang="ja-JP" dirty="0">
                <a:solidFill>
                  <a:srgbClr val="FFFF00"/>
                </a:solidFill>
                <a:effectLst>
                  <a:outerShdw blurRad="38100" dist="38100" dir="2700000" algn="tl">
                    <a:srgbClr val="C0C0C0"/>
                  </a:outerShdw>
                </a:effectLst>
                <a:ea typeface="ＭＳ Ｐゴシック" pitchFamily="34" charset="-128"/>
              </a:rPr>
              <a:t>Yellow</a:t>
            </a:r>
            <a:r>
              <a:rPr lang="en-US" altLang="ja-JP" dirty="0">
                <a:ea typeface="ＭＳ Ｐゴシック" pitchFamily="34" charset="-128"/>
              </a:rPr>
              <a:t> </a:t>
            </a:r>
            <a:r>
              <a:rPr lang="en-US" altLang="ja-JP" dirty="0">
                <a:solidFill>
                  <a:srgbClr val="9900CC"/>
                </a:solidFill>
                <a:ea typeface="ＭＳ Ｐゴシック" pitchFamily="34" charset="-128"/>
              </a:rPr>
              <a:t>Purple</a:t>
            </a:r>
            <a:r>
              <a:rPr lang="en-US" altLang="ja-JP" dirty="0">
                <a:ea typeface="ＭＳ Ｐゴシック" pitchFamily="34" charset="-128"/>
              </a:rPr>
              <a:t> </a:t>
            </a:r>
            <a:r>
              <a:rPr lang="en-US" altLang="ja-JP" dirty="0">
                <a:solidFill>
                  <a:srgbClr val="FF9900"/>
                </a:solidFill>
                <a:ea typeface="ＭＳ Ｐゴシック" pitchFamily="34" charset="-128"/>
              </a:rPr>
              <a:t>Orange</a:t>
            </a:r>
            <a:r>
              <a:rPr lang="en-US" altLang="ja-JP" dirty="0">
                <a:ea typeface="ＭＳ Ｐゴシック" pitchFamily="34" charset="-128"/>
              </a:rPr>
              <a:t>  Gold</a:t>
            </a:r>
          </a:p>
          <a:p>
            <a:pPr>
              <a:buFont typeface="Wingdings" pitchFamily="2" charset="2"/>
              <a:buNone/>
            </a:pPr>
            <a:r>
              <a:rPr lang="en-US" altLang="ja-JP" dirty="0">
                <a:ea typeface="ＭＳ Ｐゴシック" pitchFamily="34" charset="-128"/>
              </a:rPr>
              <a:t>   </a:t>
            </a:r>
            <a:r>
              <a:rPr lang="en-US" altLang="ja-JP" dirty="0">
                <a:solidFill>
                  <a:srgbClr val="FFFF00"/>
                </a:solidFill>
                <a:effectLst>
                  <a:outerShdw blurRad="38100" dist="38100" dir="2700000" algn="tl">
                    <a:srgbClr val="C0C0C0"/>
                  </a:outerShdw>
                </a:effectLst>
                <a:ea typeface="ＭＳ Ｐゴシック" pitchFamily="34" charset="-128"/>
              </a:rPr>
              <a:t>4 </a:t>
            </a:r>
            <a:r>
              <a:rPr lang="en-US" altLang="ja-JP" dirty="0">
                <a:effectLst>
                  <a:outerShdw blurRad="38100" dist="38100" dir="2700000" algn="tl">
                    <a:srgbClr val="C0C0C0"/>
                  </a:outerShdw>
                </a:effectLst>
                <a:ea typeface="ＭＳ Ｐゴシック" pitchFamily="34" charset="-128"/>
              </a:rPr>
              <a:t> </a:t>
            </a:r>
            <a:r>
              <a:rPr lang="en-US" altLang="ja-JP" dirty="0">
                <a:ea typeface="ＭＳ Ｐゴシック" pitchFamily="34" charset="-128"/>
              </a:rPr>
              <a:t>      </a:t>
            </a:r>
            <a:r>
              <a:rPr lang="en-US" altLang="ja-JP" dirty="0">
                <a:solidFill>
                  <a:srgbClr val="9900CC"/>
                </a:solidFill>
                <a:ea typeface="ＭＳ Ｐゴシック" pitchFamily="34" charset="-128"/>
              </a:rPr>
              <a:t>7</a:t>
            </a:r>
            <a:r>
              <a:rPr lang="en-US" altLang="ja-JP" dirty="0">
                <a:ea typeface="ＭＳ Ｐゴシック" pitchFamily="34" charset="-128"/>
              </a:rPr>
              <a:t>        x 10</a:t>
            </a:r>
            <a:r>
              <a:rPr lang="en-US" altLang="ja-JP" baseline="30000" dirty="0">
                <a:solidFill>
                  <a:srgbClr val="FF9900"/>
                </a:solidFill>
                <a:ea typeface="ＭＳ Ｐゴシック" pitchFamily="34" charset="-128"/>
              </a:rPr>
              <a:t>3         </a:t>
            </a:r>
            <a:r>
              <a:rPr lang="en-US" altLang="ja-JP" baseline="30000" dirty="0">
                <a:ea typeface="ＭＳ Ｐゴシック" pitchFamily="34" charset="-128"/>
              </a:rPr>
              <a:t>+/- 5%</a:t>
            </a:r>
            <a:r>
              <a:rPr lang="en-US" altLang="ja-JP" dirty="0">
                <a:ea typeface="ＭＳ Ｐゴシック" pitchFamily="34" charset="-128"/>
              </a:rPr>
              <a:t> = 47000 = 47k</a:t>
            </a:r>
          </a:p>
          <a:p>
            <a:pPr>
              <a:buFont typeface="Wingdings" pitchFamily="2" charset="2"/>
              <a:buNone/>
            </a:pPr>
            <a:r>
              <a:rPr lang="en-US" altLang="ja-JP" dirty="0">
                <a:solidFill>
                  <a:srgbClr val="663300"/>
                </a:solidFill>
                <a:ea typeface="ＭＳ Ｐゴシック" pitchFamily="34" charset="-128"/>
              </a:rPr>
              <a:t>Brown</a:t>
            </a:r>
            <a:r>
              <a:rPr lang="en-US" altLang="ja-JP" dirty="0">
                <a:ea typeface="ＭＳ Ｐゴシック" pitchFamily="34" charset="-128"/>
              </a:rPr>
              <a:t> Black </a:t>
            </a:r>
            <a:r>
              <a:rPr lang="en-US" altLang="ja-JP" dirty="0">
                <a:solidFill>
                  <a:srgbClr val="FF9900"/>
                </a:solidFill>
                <a:ea typeface="ＭＳ Ｐゴシック" pitchFamily="34" charset="-128"/>
              </a:rPr>
              <a:t>Orange</a:t>
            </a:r>
            <a:r>
              <a:rPr lang="en-US" altLang="ja-JP" dirty="0">
                <a:ea typeface="ＭＳ Ｐゴシック" pitchFamily="34" charset="-128"/>
              </a:rPr>
              <a:t> Gold </a:t>
            </a:r>
          </a:p>
          <a:p>
            <a:pPr>
              <a:buFont typeface="Wingdings" pitchFamily="2" charset="2"/>
              <a:buNone/>
            </a:pPr>
            <a:r>
              <a:rPr lang="en-US" altLang="ja-JP" dirty="0">
                <a:ea typeface="ＭＳ Ｐゴシック" pitchFamily="34" charset="-128"/>
              </a:rPr>
              <a:t>   ?        ?        x  10</a:t>
            </a:r>
            <a:r>
              <a:rPr lang="en-US" altLang="ja-JP" baseline="30000" dirty="0">
                <a:ea typeface="ＭＳ Ｐゴシック" pitchFamily="34" charset="-128"/>
              </a:rPr>
              <a:t>?</a:t>
            </a:r>
            <a:r>
              <a:rPr lang="en-US" altLang="ja-JP" dirty="0">
                <a:ea typeface="ＭＳ Ｐゴシック" pitchFamily="34" charset="-128"/>
              </a:rPr>
              <a:t>       ?    =   ???</a:t>
            </a:r>
            <a:endParaRPr lang="en-US" altLang="ja-JP" baseline="30000" dirty="0">
              <a:ea typeface="ＭＳ Ｐゴシック" pitchFamily="34" charset="-128"/>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1 Schematic - CProgram FilesEAGLE-5"/>
          <p:cNvPicPr>
            <a:picLocks noChangeAspect="1" noChangeArrowheads="1"/>
          </p:cNvPicPr>
          <p:nvPr/>
        </p:nvPicPr>
        <p:blipFill>
          <a:blip r:embed="rId3"/>
          <a:srcRect/>
          <a:stretch>
            <a:fillRect/>
          </a:stretch>
        </p:blipFill>
        <p:spPr bwMode="auto">
          <a:xfrm>
            <a:off x="446088" y="1838325"/>
            <a:ext cx="4054475" cy="4060825"/>
          </a:xfrm>
          <a:prstGeom prst="rect">
            <a:avLst/>
          </a:prstGeom>
          <a:noFill/>
        </p:spPr>
      </p:pic>
      <p:sp>
        <p:nvSpPr>
          <p:cNvPr id="56323" name="Rectangle 3"/>
          <p:cNvSpPr>
            <a:spLocks noGrp="1" noChangeArrowheads="1"/>
          </p:cNvSpPr>
          <p:nvPr>
            <p:ph type="title"/>
          </p:nvPr>
        </p:nvSpPr>
        <p:spPr/>
        <p:txBody>
          <a:bodyPr/>
          <a:lstStyle/>
          <a:p>
            <a:r>
              <a:rPr lang="en-US" altLang="ja-JP" sz="2800" dirty="0">
                <a:ea typeface="ＭＳ Ｐゴシック" pitchFamily="34" charset="-128"/>
              </a:rPr>
              <a:t>How to lit a LED?</a:t>
            </a:r>
            <a:br>
              <a:rPr lang="en-US" altLang="ja-JP" sz="2800" dirty="0">
                <a:ea typeface="ＭＳ Ｐゴシック" pitchFamily="34" charset="-128"/>
              </a:rPr>
            </a:br>
            <a:r>
              <a:rPr lang="en-US" altLang="ja-JP" sz="2800" dirty="0">
                <a:ea typeface="ＭＳ Ｐゴシック" pitchFamily="34" charset="-128"/>
              </a:rPr>
              <a:t>= How to choose resistor value?</a:t>
            </a:r>
          </a:p>
        </p:txBody>
      </p:sp>
      <p:sp>
        <p:nvSpPr>
          <p:cNvPr id="56324" name="Rectangle 4"/>
          <p:cNvSpPr>
            <a:spLocks noGrp="1" noChangeArrowheads="1"/>
          </p:cNvSpPr>
          <p:nvPr>
            <p:ph type="body" idx="1"/>
          </p:nvPr>
        </p:nvSpPr>
        <p:spPr>
          <a:xfrm>
            <a:off x="4643438" y="1600200"/>
            <a:ext cx="4038600" cy="4527550"/>
          </a:xfrm>
        </p:spPr>
        <p:txBody>
          <a:bodyPr/>
          <a:lstStyle/>
          <a:p>
            <a:r>
              <a:rPr lang="en-US" altLang="ja-JP" dirty="0">
                <a:ea typeface="ＭＳ Ｐゴシック" pitchFamily="34" charset="-128"/>
              </a:rPr>
              <a:t>R = (Vs - </a:t>
            </a:r>
            <a:r>
              <a:rPr lang="en-US" altLang="ja-JP" dirty="0" err="1">
                <a:ea typeface="ＭＳ Ｐゴシック" pitchFamily="34" charset="-128"/>
              </a:rPr>
              <a:t>Vl</a:t>
            </a:r>
            <a:r>
              <a:rPr lang="en-US" altLang="ja-JP" dirty="0">
                <a:ea typeface="ＭＳ Ｐゴシック" pitchFamily="34" charset="-128"/>
              </a:rPr>
              <a:t>) / I</a:t>
            </a:r>
          </a:p>
          <a:p>
            <a:pPr>
              <a:buFont typeface="Wingdings" pitchFamily="2" charset="2"/>
              <a:buNone/>
            </a:pPr>
            <a:r>
              <a:rPr lang="en-US" altLang="ja-JP" dirty="0">
                <a:ea typeface="ＭＳ Ｐゴシック" pitchFamily="34" charset="-128"/>
              </a:rPr>
              <a:t>What If</a:t>
            </a:r>
            <a:r>
              <a:rPr lang="en-US" altLang="ja-JP" dirty="0">
                <a:latin typeface="Arial"/>
                <a:ea typeface="ＭＳ Ｐゴシック" pitchFamily="34" charset="-128"/>
              </a:rPr>
              <a:t>…</a:t>
            </a:r>
            <a:r>
              <a:rPr lang="en-US" altLang="ja-JP" dirty="0">
                <a:ea typeface="ＭＳ Ｐゴシック" pitchFamily="34" charset="-128"/>
              </a:rPr>
              <a:t>  </a:t>
            </a:r>
          </a:p>
          <a:p>
            <a:pPr lvl="1">
              <a:buFont typeface="Wingdings" pitchFamily="2" charset="2"/>
              <a:buNone/>
            </a:pPr>
            <a:r>
              <a:rPr lang="en-US" altLang="ja-JP" dirty="0">
                <a:ea typeface="ＭＳ Ｐゴシック" pitchFamily="34" charset="-128"/>
              </a:rPr>
              <a:t>Vs = 9v</a:t>
            </a:r>
          </a:p>
          <a:p>
            <a:pPr lvl="1">
              <a:buFont typeface="Wingdings" pitchFamily="2" charset="2"/>
              <a:buNone/>
            </a:pPr>
            <a:r>
              <a:rPr lang="en-US" altLang="ja-JP" dirty="0" err="1">
                <a:ea typeface="ＭＳ Ｐゴシック" pitchFamily="34" charset="-128"/>
              </a:rPr>
              <a:t>Vl</a:t>
            </a:r>
            <a:r>
              <a:rPr lang="en-US" altLang="ja-JP" dirty="0">
                <a:ea typeface="ＭＳ Ｐゴシック" pitchFamily="34" charset="-128"/>
              </a:rPr>
              <a:t> = 1.5</a:t>
            </a:r>
          </a:p>
          <a:p>
            <a:pPr lvl="1">
              <a:buFont typeface="Wingdings" pitchFamily="2" charset="2"/>
              <a:buNone/>
            </a:pPr>
            <a:r>
              <a:rPr lang="en-US" altLang="ja-JP" dirty="0">
                <a:ea typeface="ＭＳ Ｐゴシック" pitchFamily="34" charset="-128"/>
              </a:rPr>
              <a:t>I = 20mA(0.02A) </a:t>
            </a:r>
          </a:p>
          <a:p>
            <a:pPr lvl="1">
              <a:buFont typeface="Wingdings" pitchFamily="2" charset="2"/>
              <a:buNone/>
            </a:pPr>
            <a:endParaRPr lang="en-US" altLang="ja-JP" b="1" dirty="0">
              <a:ea typeface="ＭＳ Ｐゴシック" pitchFamily="34" charset="-128"/>
            </a:endParaRPr>
          </a:p>
          <a:p>
            <a:pPr lvl="1">
              <a:buFont typeface="Wingdings" pitchFamily="2" charset="2"/>
              <a:buNone/>
            </a:pPr>
            <a:r>
              <a:rPr lang="en-US" altLang="ja-JP" b="1" dirty="0">
                <a:ea typeface="ＭＳ Ｐゴシック" pitchFamily="34" charset="-128"/>
              </a:rPr>
              <a:t>R </a:t>
            </a:r>
            <a:r>
              <a:rPr lang="en-US" altLang="ja-JP" dirty="0">
                <a:ea typeface="ＭＳ Ｐゴシック" pitchFamily="34" charset="-128"/>
              </a:rPr>
              <a:t>= (9 </a:t>
            </a:r>
            <a:r>
              <a:rPr lang="en-US" altLang="ja-JP" dirty="0">
                <a:latin typeface="Arial"/>
                <a:ea typeface="ＭＳ Ｐゴシック" pitchFamily="34" charset="-128"/>
              </a:rPr>
              <a:t>–</a:t>
            </a:r>
            <a:r>
              <a:rPr lang="en-US" altLang="ja-JP" dirty="0">
                <a:ea typeface="ＭＳ Ｐゴシック" pitchFamily="34" charset="-128"/>
              </a:rPr>
              <a:t> 1.5) / 0.02 </a:t>
            </a:r>
          </a:p>
          <a:p>
            <a:pPr lvl="1">
              <a:buFont typeface="Wingdings" pitchFamily="2" charset="2"/>
              <a:buNone/>
            </a:pPr>
            <a:r>
              <a:rPr lang="en-US" altLang="ja-JP" dirty="0">
                <a:ea typeface="ＭＳ Ｐゴシック" pitchFamily="34" charset="-128"/>
              </a:rPr>
              <a:t>	 = </a:t>
            </a:r>
            <a:r>
              <a:rPr lang="en-US" altLang="ja-JP" b="1" dirty="0">
                <a:ea typeface="ＭＳ Ｐゴシック" pitchFamily="34" charset="-128"/>
              </a:rPr>
              <a:t>375 ohm</a:t>
            </a:r>
          </a:p>
        </p:txBody>
      </p:sp>
      <p:sp>
        <p:nvSpPr>
          <p:cNvPr id="56325" name="Text Box 5"/>
          <p:cNvSpPr txBox="1">
            <a:spLocks noChangeArrowheads="1"/>
          </p:cNvSpPr>
          <p:nvPr/>
        </p:nvSpPr>
        <p:spPr bwMode="auto">
          <a:xfrm>
            <a:off x="563563" y="3151188"/>
            <a:ext cx="557212" cy="457200"/>
          </a:xfrm>
          <a:prstGeom prst="rect">
            <a:avLst/>
          </a:prstGeom>
          <a:noFill/>
          <a:ln w="28575" algn="ctr">
            <a:noFill/>
            <a:miter lim="800000"/>
            <a:headEnd/>
            <a:tailEnd/>
          </a:ln>
          <a:effectLst/>
        </p:spPr>
        <p:txBody>
          <a:bodyPr wrap="none">
            <a:spAutoFit/>
          </a:bodyPr>
          <a:lstStyle/>
          <a:p>
            <a:pPr algn="ctr"/>
            <a:r>
              <a:rPr lang="en-US" altLang="ja-JP" sz="2400" b="1">
                <a:ea typeface="ＭＳ Ｐゴシック" pitchFamily="34" charset="-128"/>
              </a:rPr>
              <a:t>Vs</a:t>
            </a:r>
            <a:endParaRPr lang="ja-JP" altLang="en-US" sz="2400" b="1">
              <a:ea typeface="ＭＳ Ｐゴシック" pitchFamily="34" charset="-128"/>
            </a:endParaRPr>
          </a:p>
        </p:txBody>
      </p:sp>
      <p:sp>
        <p:nvSpPr>
          <p:cNvPr id="56326" name="Text Box 6"/>
          <p:cNvSpPr txBox="1">
            <a:spLocks noChangeArrowheads="1"/>
          </p:cNvSpPr>
          <p:nvPr/>
        </p:nvSpPr>
        <p:spPr bwMode="auto">
          <a:xfrm>
            <a:off x="3873500" y="4333875"/>
            <a:ext cx="471488" cy="457200"/>
          </a:xfrm>
          <a:prstGeom prst="rect">
            <a:avLst/>
          </a:prstGeom>
          <a:noFill/>
          <a:ln w="28575" algn="ctr">
            <a:noFill/>
            <a:miter lim="800000"/>
            <a:headEnd/>
            <a:tailEnd/>
          </a:ln>
          <a:effectLst/>
        </p:spPr>
        <p:txBody>
          <a:bodyPr wrap="none">
            <a:spAutoFit/>
          </a:bodyPr>
          <a:lstStyle/>
          <a:p>
            <a:pPr algn="ctr"/>
            <a:r>
              <a:rPr lang="en-US" altLang="ja-JP" sz="2400" b="1">
                <a:ea typeface="ＭＳ Ｐゴシック" pitchFamily="34" charset="-128"/>
              </a:rPr>
              <a:t>Vl</a:t>
            </a:r>
          </a:p>
        </p:txBody>
      </p:sp>
      <p:sp>
        <p:nvSpPr>
          <p:cNvPr id="56327" name="Text Box 7"/>
          <p:cNvSpPr txBox="1">
            <a:spLocks noChangeArrowheads="1"/>
          </p:cNvSpPr>
          <p:nvPr/>
        </p:nvSpPr>
        <p:spPr bwMode="auto">
          <a:xfrm>
            <a:off x="2984500" y="2806700"/>
            <a:ext cx="404813" cy="457200"/>
          </a:xfrm>
          <a:prstGeom prst="rect">
            <a:avLst/>
          </a:prstGeom>
          <a:noFill/>
          <a:ln w="28575" algn="ctr">
            <a:noFill/>
            <a:miter lim="800000"/>
            <a:headEnd/>
            <a:tailEnd/>
          </a:ln>
          <a:effectLst/>
        </p:spPr>
        <p:txBody>
          <a:bodyPr wrap="none">
            <a:spAutoFit/>
          </a:bodyPr>
          <a:lstStyle/>
          <a:p>
            <a:pPr algn="ctr"/>
            <a:r>
              <a:rPr lang="en-US" altLang="ja-JP" sz="2400" b="1">
                <a:ea typeface="ＭＳ Ｐゴシック" pitchFamily="34" charset="-128"/>
              </a:rPr>
              <a:t>R</a:t>
            </a:r>
          </a:p>
        </p:txBody>
      </p:sp>
      <p:sp>
        <p:nvSpPr>
          <p:cNvPr id="56328" name="Line 8"/>
          <p:cNvSpPr>
            <a:spLocks noChangeShapeType="1"/>
          </p:cNvSpPr>
          <p:nvPr/>
        </p:nvSpPr>
        <p:spPr bwMode="auto">
          <a:xfrm flipV="1">
            <a:off x="809625" y="2968625"/>
            <a:ext cx="0" cy="254000"/>
          </a:xfrm>
          <a:prstGeom prst="line">
            <a:avLst/>
          </a:prstGeom>
          <a:noFill/>
          <a:ln w="28575">
            <a:solidFill>
              <a:srgbClr val="FF0000"/>
            </a:solidFill>
            <a:round/>
            <a:headEnd/>
            <a:tailEnd type="triangle" w="med" len="med"/>
          </a:ln>
          <a:effectLst/>
        </p:spPr>
        <p:txBody>
          <a:bodyPr/>
          <a:lstStyle/>
          <a:p>
            <a:endParaRPr lang="en-SG"/>
          </a:p>
        </p:txBody>
      </p:sp>
      <p:sp>
        <p:nvSpPr>
          <p:cNvPr id="56329" name="Text Box 9"/>
          <p:cNvSpPr txBox="1">
            <a:spLocks noChangeArrowheads="1"/>
          </p:cNvSpPr>
          <p:nvPr/>
        </p:nvSpPr>
        <p:spPr bwMode="auto">
          <a:xfrm>
            <a:off x="3687763" y="3657600"/>
            <a:ext cx="268287" cy="457200"/>
          </a:xfrm>
          <a:prstGeom prst="rect">
            <a:avLst/>
          </a:prstGeom>
          <a:noFill/>
          <a:ln w="28575" algn="ctr">
            <a:noFill/>
            <a:miter lim="800000"/>
            <a:headEnd/>
            <a:tailEnd/>
          </a:ln>
          <a:effectLst/>
        </p:spPr>
        <p:txBody>
          <a:bodyPr wrap="none">
            <a:spAutoFit/>
          </a:bodyPr>
          <a:lstStyle/>
          <a:p>
            <a:pPr algn="ctr"/>
            <a:r>
              <a:rPr lang="en-US" altLang="ja-JP" sz="2400" b="1">
                <a:ea typeface="ＭＳ Ｐゴシック" pitchFamily="34" charset="-128"/>
              </a:rPr>
              <a:t>I</a:t>
            </a:r>
          </a:p>
        </p:txBody>
      </p:sp>
      <p:sp>
        <p:nvSpPr>
          <p:cNvPr id="56330" name="Line 10"/>
          <p:cNvSpPr>
            <a:spLocks noChangeShapeType="1"/>
          </p:cNvSpPr>
          <p:nvPr/>
        </p:nvSpPr>
        <p:spPr bwMode="auto">
          <a:xfrm>
            <a:off x="3671888" y="3778250"/>
            <a:ext cx="0" cy="344488"/>
          </a:xfrm>
          <a:prstGeom prst="line">
            <a:avLst/>
          </a:prstGeom>
          <a:noFill/>
          <a:ln w="28575">
            <a:solidFill>
              <a:srgbClr val="FF0000"/>
            </a:solidFill>
            <a:round/>
            <a:headEnd/>
            <a:tailEnd type="triangle" w="med" len="med"/>
          </a:ln>
          <a:effectLst/>
        </p:spPr>
        <p:txBody>
          <a:bodyPr/>
          <a:lstStyle/>
          <a:p>
            <a:endParaRPr lang="en-SG"/>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a:t>
            </a:r>
            <a:endParaRPr lang="en-SG" dirty="0"/>
          </a:p>
        </p:txBody>
      </p:sp>
      <p:sp>
        <p:nvSpPr>
          <p:cNvPr id="3" name="Content Placeholder 2"/>
          <p:cNvSpPr>
            <a:spLocks noGrp="1"/>
          </p:cNvSpPr>
          <p:nvPr>
            <p:ph idx="1"/>
          </p:nvPr>
        </p:nvSpPr>
        <p:spPr>
          <a:xfrm>
            <a:off x="332509" y="1583574"/>
            <a:ext cx="8229600" cy="4525963"/>
          </a:xfrm>
          <a:ln>
            <a:noFill/>
          </a:ln>
        </p:spPr>
        <p:style>
          <a:lnRef idx="2">
            <a:schemeClr val="dk1"/>
          </a:lnRef>
          <a:fillRef idx="1">
            <a:schemeClr val="lt1"/>
          </a:fillRef>
          <a:effectRef idx="0">
            <a:schemeClr val="dk1"/>
          </a:effectRef>
          <a:fontRef idx="minor">
            <a:schemeClr val="dk1"/>
          </a:fontRef>
        </p:style>
        <p:txBody>
          <a:bodyPr/>
          <a:lstStyle/>
          <a:p>
            <a:pPr algn="ctr">
              <a:buNone/>
            </a:pPr>
            <a:r>
              <a:rPr lang="en-US" sz="8000" dirty="0" smtClean="0">
                <a:solidFill>
                  <a:srgbClr val="FFC000"/>
                </a:solidFill>
              </a:rPr>
              <a:t>i</a:t>
            </a:r>
            <a:r>
              <a:rPr lang="en-US" sz="8000" dirty="0" smtClean="0">
                <a:solidFill>
                  <a:srgbClr val="FFC000"/>
                </a:solidFill>
              </a:rPr>
              <a:t>nt </a:t>
            </a:r>
            <a:r>
              <a:rPr lang="en-US" sz="8000" dirty="0" smtClean="0">
                <a:solidFill>
                  <a:schemeClr val="tx2"/>
                </a:solidFill>
              </a:rPr>
              <a:t>[]</a:t>
            </a:r>
            <a:r>
              <a:rPr lang="en-US" sz="8000" dirty="0" smtClean="0"/>
              <a:t>  </a:t>
            </a:r>
            <a:r>
              <a:rPr lang="en-US" sz="8000" dirty="0" smtClean="0"/>
              <a:t>a</a:t>
            </a:r>
            <a:r>
              <a:rPr lang="en-US" sz="8000" dirty="0" smtClean="0"/>
              <a:t>  = { 3, 4, 5 }; </a:t>
            </a:r>
            <a:endParaRPr lang="en-SG" sz="8000" dirty="0"/>
          </a:p>
        </p:txBody>
      </p:sp>
      <p:sp>
        <p:nvSpPr>
          <p:cNvPr id="4" name="Left Brace 3"/>
          <p:cNvSpPr/>
          <p:nvPr/>
        </p:nvSpPr>
        <p:spPr>
          <a:xfrm rot="16200000">
            <a:off x="1510132" y="2176534"/>
            <a:ext cx="234143" cy="196599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5" name="Left Brace 4"/>
          <p:cNvSpPr/>
          <p:nvPr/>
        </p:nvSpPr>
        <p:spPr>
          <a:xfrm rot="16200000">
            <a:off x="3232940" y="2777144"/>
            <a:ext cx="234141" cy="76477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6" name="Left Brace 5"/>
          <p:cNvSpPr/>
          <p:nvPr/>
        </p:nvSpPr>
        <p:spPr>
          <a:xfrm rot="5400000">
            <a:off x="4637118" y="1392380"/>
            <a:ext cx="234143" cy="3643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9" name="TextBox 8"/>
          <p:cNvSpPr txBox="1"/>
          <p:nvPr/>
        </p:nvSpPr>
        <p:spPr>
          <a:xfrm>
            <a:off x="631720" y="3433152"/>
            <a:ext cx="2005677" cy="584775"/>
          </a:xfrm>
          <a:prstGeom prst="rect">
            <a:avLst/>
          </a:prstGeom>
          <a:noFill/>
        </p:spPr>
        <p:txBody>
          <a:bodyPr wrap="none" rtlCol="0">
            <a:spAutoFit/>
          </a:bodyPr>
          <a:lstStyle/>
          <a:p>
            <a:r>
              <a:rPr lang="en-US" sz="3200" dirty="0" smtClean="0"/>
              <a:t>a</a:t>
            </a:r>
            <a:r>
              <a:rPr lang="en-US" sz="3200" dirty="0" smtClean="0"/>
              <a:t>rray type</a:t>
            </a:r>
            <a:endParaRPr lang="en-SG" sz="3200" dirty="0"/>
          </a:p>
        </p:txBody>
      </p:sp>
      <p:sp>
        <p:nvSpPr>
          <p:cNvPr id="10" name="TextBox 9"/>
          <p:cNvSpPr txBox="1"/>
          <p:nvPr/>
        </p:nvSpPr>
        <p:spPr>
          <a:xfrm>
            <a:off x="2754252" y="3429000"/>
            <a:ext cx="1208985" cy="584775"/>
          </a:xfrm>
          <a:prstGeom prst="rect">
            <a:avLst/>
          </a:prstGeom>
          <a:noFill/>
        </p:spPr>
        <p:txBody>
          <a:bodyPr wrap="none" rtlCol="0">
            <a:spAutoFit/>
          </a:bodyPr>
          <a:lstStyle/>
          <a:p>
            <a:r>
              <a:rPr lang="en-US" sz="3200" dirty="0" smtClean="0"/>
              <a:t>name</a:t>
            </a:r>
            <a:endParaRPr lang="en-SG" sz="3200" dirty="0"/>
          </a:p>
        </p:txBody>
      </p:sp>
      <p:sp>
        <p:nvSpPr>
          <p:cNvPr id="13" name="Cube 12"/>
          <p:cNvSpPr/>
          <p:nvPr/>
        </p:nvSpPr>
        <p:spPr>
          <a:xfrm>
            <a:off x="3391621" y="4829695"/>
            <a:ext cx="1737360" cy="1579418"/>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4" name="Rectangle 13"/>
          <p:cNvSpPr/>
          <p:nvPr/>
        </p:nvSpPr>
        <p:spPr>
          <a:xfrm>
            <a:off x="3858620" y="5497078"/>
            <a:ext cx="441146" cy="646331"/>
          </a:xfrm>
          <a:prstGeom prst="rect">
            <a:avLst/>
          </a:prstGeom>
        </p:spPr>
        <p:txBody>
          <a:bodyPr wrap="none">
            <a:spAutoFit/>
          </a:bodyPr>
          <a:lstStyle/>
          <a:p>
            <a:r>
              <a:rPr lang="en-US" sz="3600" dirty="0" smtClean="0"/>
              <a:t>0</a:t>
            </a:r>
            <a:endParaRPr lang="en-SG" sz="3600" dirty="0"/>
          </a:p>
        </p:txBody>
      </p:sp>
      <p:sp>
        <p:nvSpPr>
          <p:cNvPr id="15" name="Rectangle 14"/>
          <p:cNvSpPr/>
          <p:nvPr/>
        </p:nvSpPr>
        <p:spPr>
          <a:xfrm>
            <a:off x="4035569" y="4119941"/>
            <a:ext cx="527709" cy="830997"/>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sz="4800" dirty="0" smtClean="0"/>
              <a:t>3</a:t>
            </a:r>
            <a:endParaRPr lang="en-SG" sz="4800" dirty="0"/>
          </a:p>
        </p:txBody>
      </p:sp>
      <p:cxnSp>
        <p:nvCxnSpPr>
          <p:cNvPr id="18" name="Straight Connector 17"/>
          <p:cNvCxnSpPr/>
          <p:nvPr/>
        </p:nvCxnSpPr>
        <p:spPr>
          <a:xfrm>
            <a:off x="3782319" y="4838007"/>
            <a:ext cx="0" cy="357448"/>
          </a:xfrm>
          <a:prstGeom prst="line">
            <a:avLst/>
          </a:prstGeom>
        </p:spPr>
        <p:style>
          <a:lnRef idx="2">
            <a:schemeClr val="dk1"/>
          </a:lnRef>
          <a:fillRef idx="0">
            <a:schemeClr val="dk1"/>
          </a:fillRef>
          <a:effectRef idx="1">
            <a:schemeClr val="dk1"/>
          </a:effectRef>
          <a:fontRef idx="minor">
            <a:schemeClr val="tx1"/>
          </a:fontRef>
        </p:style>
      </p:cxnSp>
      <p:sp>
        <p:nvSpPr>
          <p:cNvPr id="19" name="Cube 18"/>
          <p:cNvSpPr/>
          <p:nvPr/>
        </p:nvSpPr>
        <p:spPr>
          <a:xfrm>
            <a:off x="4732742" y="4832465"/>
            <a:ext cx="1737360" cy="1579418"/>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cxnSp>
        <p:nvCxnSpPr>
          <p:cNvPr id="20" name="Straight Connector 19"/>
          <p:cNvCxnSpPr/>
          <p:nvPr/>
        </p:nvCxnSpPr>
        <p:spPr>
          <a:xfrm>
            <a:off x="5123440" y="4840777"/>
            <a:ext cx="0" cy="357448"/>
          </a:xfrm>
          <a:prstGeom prst="line">
            <a:avLst/>
          </a:prstGeom>
        </p:spPr>
        <p:style>
          <a:lnRef idx="2">
            <a:schemeClr val="dk1"/>
          </a:lnRef>
          <a:fillRef idx="0">
            <a:schemeClr val="dk1"/>
          </a:fillRef>
          <a:effectRef idx="1">
            <a:schemeClr val="dk1"/>
          </a:effectRef>
          <a:fontRef idx="minor">
            <a:schemeClr val="tx1"/>
          </a:fontRef>
        </p:style>
      </p:cxnSp>
      <p:sp>
        <p:nvSpPr>
          <p:cNvPr id="21" name="Cube 20"/>
          <p:cNvSpPr/>
          <p:nvPr/>
        </p:nvSpPr>
        <p:spPr>
          <a:xfrm>
            <a:off x="6071089" y="4832467"/>
            <a:ext cx="1737360" cy="1579418"/>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cxnSp>
        <p:nvCxnSpPr>
          <p:cNvPr id="22" name="Straight Connector 21"/>
          <p:cNvCxnSpPr/>
          <p:nvPr/>
        </p:nvCxnSpPr>
        <p:spPr>
          <a:xfrm>
            <a:off x="6461787" y="4832466"/>
            <a:ext cx="0" cy="357448"/>
          </a:xfrm>
          <a:prstGeom prst="line">
            <a:avLst/>
          </a:prstGeom>
        </p:spPr>
        <p:style>
          <a:lnRef idx="2">
            <a:schemeClr val="dk1"/>
          </a:lnRef>
          <a:fillRef idx="0">
            <a:schemeClr val="dk1"/>
          </a:fillRef>
          <a:effectRef idx="1">
            <a:schemeClr val="dk1"/>
          </a:effectRef>
          <a:fontRef idx="minor">
            <a:schemeClr val="tx1"/>
          </a:fontRef>
        </p:style>
      </p:cxnSp>
      <p:sp>
        <p:nvSpPr>
          <p:cNvPr id="23" name="Rectangle 22"/>
          <p:cNvSpPr/>
          <p:nvPr/>
        </p:nvSpPr>
        <p:spPr>
          <a:xfrm>
            <a:off x="5199353" y="5499846"/>
            <a:ext cx="441146" cy="646331"/>
          </a:xfrm>
          <a:prstGeom prst="rect">
            <a:avLst/>
          </a:prstGeom>
        </p:spPr>
        <p:txBody>
          <a:bodyPr wrap="none">
            <a:spAutoFit/>
          </a:bodyPr>
          <a:lstStyle/>
          <a:p>
            <a:r>
              <a:rPr lang="en-US" sz="3600" dirty="0" err="1" smtClean="0"/>
              <a:t>1</a:t>
            </a:r>
            <a:endParaRPr lang="en-SG" sz="3600" dirty="0"/>
          </a:p>
        </p:txBody>
      </p:sp>
      <p:sp>
        <p:nvSpPr>
          <p:cNvPr id="24" name="Rectangle 23"/>
          <p:cNvSpPr/>
          <p:nvPr/>
        </p:nvSpPr>
        <p:spPr>
          <a:xfrm>
            <a:off x="6546399" y="5483223"/>
            <a:ext cx="441146" cy="646331"/>
          </a:xfrm>
          <a:prstGeom prst="rect">
            <a:avLst/>
          </a:prstGeom>
        </p:spPr>
        <p:txBody>
          <a:bodyPr wrap="none">
            <a:spAutoFit/>
          </a:bodyPr>
          <a:lstStyle/>
          <a:p>
            <a:r>
              <a:rPr lang="en-US" sz="3600" dirty="0" err="1" smtClean="0"/>
              <a:t>2</a:t>
            </a:r>
            <a:endParaRPr lang="en-SG" sz="3600" dirty="0"/>
          </a:p>
        </p:txBody>
      </p:sp>
      <p:sp>
        <p:nvSpPr>
          <p:cNvPr id="25" name="Rectangle 24"/>
          <p:cNvSpPr/>
          <p:nvPr/>
        </p:nvSpPr>
        <p:spPr>
          <a:xfrm>
            <a:off x="5376713" y="4119941"/>
            <a:ext cx="527709" cy="830997"/>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sz="4800" dirty="0" smtClean="0"/>
              <a:t>4</a:t>
            </a:r>
            <a:endParaRPr lang="en-SG" sz="4800" dirty="0"/>
          </a:p>
        </p:txBody>
      </p:sp>
      <p:sp>
        <p:nvSpPr>
          <p:cNvPr id="26" name="Rectangle 25"/>
          <p:cNvSpPr/>
          <p:nvPr/>
        </p:nvSpPr>
        <p:spPr>
          <a:xfrm>
            <a:off x="6731658" y="4119941"/>
            <a:ext cx="527709" cy="830997"/>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sz="4800" dirty="0" smtClean="0"/>
              <a:t>5</a:t>
            </a:r>
            <a:endParaRPr lang="en-SG" sz="4800" dirty="0"/>
          </a:p>
        </p:txBody>
      </p:sp>
      <p:sp>
        <p:nvSpPr>
          <p:cNvPr id="27" name="Down Arrow 26"/>
          <p:cNvSpPr/>
          <p:nvPr/>
        </p:nvSpPr>
        <p:spPr>
          <a:xfrm>
            <a:off x="4222893" y="4846319"/>
            <a:ext cx="157942" cy="31588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8" name="Down Arrow 27"/>
          <p:cNvSpPr/>
          <p:nvPr/>
        </p:nvSpPr>
        <p:spPr>
          <a:xfrm>
            <a:off x="5572326" y="4840777"/>
            <a:ext cx="157942" cy="31588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9" name="Down Arrow 28"/>
          <p:cNvSpPr/>
          <p:nvPr/>
        </p:nvSpPr>
        <p:spPr>
          <a:xfrm>
            <a:off x="6910675" y="4849090"/>
            <a:ext cx="157942" cy="31588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0" name="TextBox 29"/>
          <p:cNvSpPr txBox="1"/>
          <p:nvPr/>
        </p:nvSpPr>
        <p:spPr>
          <a:xfrm>
            <a:off x="4851830" y="3261303"/>
            <a:ext cx="1036053" cy="400110"/>
          </a:xfrm>
          <a:prstGeom prst="rect">
            <a:avLst/>
          </a:prstGeom>
          <a:noFill/>
        </p:spPr>
        <p:txBody>
          <a:bodyPr wrap="none" rtlCol="0">
            <a:spAutoFit/>
          </a:bodyPr>
          <a:lstStyle/>
          <a:p>
            <a:r>
              <a:rPr lang="en-US" sz="2000" dirty="0" smtClean="0"/>
              <a:t>Value 0</a:t>
            </a:r>
            <a:endParaRPr lang="en-SG" sz="2000" dirty="0"/>
          </a:p>
        </p:txBody>
      </p:sp>
      <p:sp>
        <p:nvSpPr>
          <p:cNvPr id="31" name="TextBox 30"/>
          <p:cNvSpPr txBox="1"/>
          <p:nvPr/>
        </p:nvSpPr>
        <p:spPr>
          <a:xfrm>
            <a:off x="6035005" y="3262740"/>
            <a:ext cx="1036053" cy="400110"/>
          </a:xfrm>
          <a:prstGeom prst="rect">
            <a:avLst/>
          </a:prstGeom>
          <a:noFill/>
        </p:spPr>
        <p:txBody>
          <a:bodyPr wrap="none" rtlCol="0">
            <a:spAutoFit/>
          </a:bodyPr>
          <a:lstStyle/>
          <a:p>
            <a:r>
              <a:rPr lang="en-US" sz="2000" dirty="0" smtClean="0"/>
              <a:t>Value 1</a:t>
            </a:r>
            <a:endParaRPr lang="en-SG" sz="2000" dirty="0"/>
          </a:p>
        </p:txBody>
      </p:sp>
      <p:sp>
        <p:nvSpPr>
          <p:cNvPr id="32" name="TextBox 31"/>
          <p:cNvSpPr txBox="1"/>
          <p:nvPr/>
        </p:nvSpPr>
        <p:spPr>
          <a:xfrm>
            <a:off x="7193245" y="3271053"/>
            <a:ext cx="1036053" cy="400110"/>
          </a:xfrm>
          <a:prstGeom prst="rect">
            <a:avLst/>
          </a:prstGeom>
          <a:noFill/>
        </p:spPr>
        <p:txBody>
          <a:bodyPr wrap="none" rtlCol="0">
            <a:spAutoFit/>
          </a:bodyPr>
          <a:lstStyle/>
          <a:p>
            <a:r>
              <a:rPr lang="en-US" sz="2000" dirty="0" smtClean="0"/>
              <a:t>Value 2</a:t>
            </a:r>
            <a:endParaRPr lang="en-SG" sz="2000" dirty="0"/>
          </a:p>
        </p:txBody>
      </p:sp>
      <p:sp>
        <p:nvSpPr>
          <p:cNvPr id="33" name="Rectangle 32"/>
          <p:cNvSpPr/>
          <p:nvPr/>
        </p:nvSpPr>
        <p:spPr>
          <a:xfrm>
            <a:off x="1288501" y="5112326"/>
            <a:ext cx="2089441" cy="1107996"/>
          </a:xfrm>
          <a:prstGeom prst="rect">
            <a:avLst/>
          </a:prstGeom>
        </p:spPr>
        <p:txBody>
          <a:bodyPr wrap="square">
            <a:spAutoFit/>
          </a:bodyPr>
          <a:lstStyle/>
          <a:p>
            <a:r>
              <a:rPr lang="en-US" sz="6600" dirty="0" smtClean="0"/>
              <a:t>a</a:t>
            </a:r>
            <a:r>
              <a:rPr lang="en-US" sz="6600" dirty="0" smtClean="0"/>
              <a:t>[ ] =</a:t>
            </a:r>
            <a:endParaRPr lang="en-SG" sz="6600" dirty="0"/>
          </a:p>
        </p:txBody>
      </p:sp>
      <p:sp>
        <p:nvSpPr>
          <p:cNvPr id="34" name="Left Brace 33"/>
          <p:cNvSpPr/>
          <p:nvPr/>
        </p:nvSpPr>
        <p:spPr>
          <a:xfrm rot="5400000">
            <a:off x="7856914" y="1392380"/>
            <a:ext cx="234143" cy="364379"/>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cxnSp>
        <p:nvCxnSpPr>
          <p:cNvPr id="36" name="Straight Connector 35"/>
          <p:cNvCxnSpPr>
            <a:stCxn id="6" idx="1"/>
          </p:cNvCxnSpPr>
          <p:nvPr/>
        </p:nvCxnSpPr>
        <p:spPr>
          <a:xfrm flipV="1">
            <a:off x="4754189" y="990600"/>
            <a:ext cx="1658041" cy="466898"/>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flipH="1" flipV="1">
            <a:off x="6400800" y="991120"/>
            <a:ext cx="1573185" cy="468283"/>
          </a:xfrm>
          <a:prstGeom prst="line">
            <a:avLst/>
          </a:prstGeom>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5943601" y="681640"/>
            <a:ext cx="928459" cy="369332"/>
          </a:xfrm>
          <a:prstGeom prst="rect">
            <a:avLst/>
          </a:prstGeom>
          <a:noFill/>
        </p:spPr>
        <p:txBody>
          <a:bodyPr wrap="none" rtlCol="0">
            <a:spAutoFit/>
          </a:bodyPr>
          <a:lstStyle/>
          <a:p>
            <a:r>
              <a:rPr lang="en-US" dirty="0" smtClean="0"/>
              <a:t>blanket</a:t>
            </a:r>
            <a:endParaRPr lang="en-SG"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1 Schematic - CProgram FilesEAGLE-5"/>
          <p:cNvPicPr>
            <a:picLocks noChangeAspect="1" noChangeArrowheads="1"/>
          </p:cNvPicPr>
          <p:nvPr/>
        </p:nvPicPr>
        <p:blipFill>
          <a:blip r:embed="rId3"/>
          <a:srcRect/>
          <a:stretch>
            <a:fillRect/>
          </a:stretch>
        </p:blipFill>
        <p:spPr bwMode="auto">
          <a:xfrm>
            <a:off x="446088" y="1838325"/>
            <a:ext cx="4054475" cy="4060825"/>
          </a:xfrm>
          <a:prstGeom prst="rect">
            <a:avLst/>
          </a:prstGeom>
          <a:noFill/>
        </p:spPr>
      </p:pic>
      <p:sp>
        <p:nvSpPr>
          <p:cNvPr id="28674" name="Rectangle 2"/>
          <p:cNvSpPr>
            <a:spLocks noGrp="1" noChangeArrowheads="1"/>
          </p:cNvSpPr>
          <p:nvPr>
            <p:ph type="title"/>
          </p:nvPr>
        </p:nvSpPr>
        <p:spPr/>
        <p:txBody>
          <a:bodyPr/>
          <a:lstStyle/>
          <a:p>
            <a:r>
              <a:rPr lang="en-US" altLang="ja-JP" sz="2800" dirty="0">
                <a:ea typeface="ＭＳ Ｐゴシック" pitchFamily="34" charset="-128"/>
              </a:rPr>
              <a:t>How to lit a LED?</a:t>
            </a:r>
          </a:p>
        </p:txBody>
      </p:sp>
      <p:sp>
        <p:nvSpPr>
          <p:cNvPr id="28677" name="Rectangle 5"/>
          <p:cNvSpPr>
            <a:spLocks noGrp="1" noChangeArrowheads="1"/>
          </p:cNvSpPr>
          <p:nvPr>
            <p:ph type="body" idx="1"/>
          </p:nvPr>
        </p:nvSpPr>
        <p:spPr>
          <a:xfrm>
            <a:off x="4811713" y="2000250"/>
            <a:ext cx="3613150" cy="4525963"/>
          </a:xfrm>
        </p:spPr>
        <p:txBody>
          <a:bodyPr/>
          <a:lstStyle/>
          <a:p>
            <a:r>
              <a:rPr lang="en-US" altLang="ja-JP" dirty="0">
                <a:ea typeface="ＭＳ Ｐゴシック" pitchFamily="34" charset="-128"/>
              </a:rPr>
              <a:t>Vs</a:t>
            </a:r>
            <a:r>
              <a:rPr lang="ja-JP" altLang="en-US">
                <a:ea typeface="ＭＳ Ｐゴシック" pitchFamily="34" charset="-128"/>
              </a:rPr>
              <a:t>　</a:t>
            </a:r>
            <a:r>
              <a:rPr lang="en-US" altLang="ja-JP" dirty="0">
                <a:ea typeface="ＭＳ Ｐゴシック" pitchFamily="34" charset="-128"/>
              </a:rPr>
              <a:t>= Battery Voltage</a:t>
            </a:r>
          </a:p>
          <a:p>
            <a:r>
              <a:rPr lang="en-US" altLang="ja-JP" dirty="0" err="1">
                <a:ea typeface="ＭＳ Ｐゴシック" pitchFamily="34" charset="-128"/>
              </a:rPr>
              <a:t>Vl</a:t>
            </a:r>
            <a:r>
              <a:rPr lang="en-US" altLang="ja-JP" dirty="0">
                <a:ea typeface="ＭＳ Ｐゴシック" pitchFamily="34" charset="-128"/>
              </a:rPr>
              <a:t> = LED forward voltage</a:t>
            </a:r>
          </a:p>
          <a:p>
            <a:r>
              <a:rPr lang="en-US" altLang="ja-JP" dirty="0">
                <a:ea typeface="ＭＳ Ｐゴシック" pitchFamily="34" charset="-128"/>
              </a:rPr>
              <a:t>R = Resistance</a:t>
            </a:r>
          </a:p>
          <a:p>
            <a:r>
              <a:rPr lang="en-US" altLang="ja-JP" dirty="0">
                <a:ea typeface="ＭＳ Ｐゴシック" pitchFamily="34" charset="-128"/>
              </a:rPr>
              <a:t>I = LED Current</a:t>
            </a:r>
          </a:p>
        </p:txBody>
      </p:sp>
      <p:sp>
        <p:nvSpPr>
          <p:cNvPr id="28678" name="Text Box 6"/>
          <p:cNvSpPr txBox="1">
            <a:spLocks noChangeArrowheads="1"/>
          </p:cNvSpPr>
          <p:nvPr/>
        </p:nvSpPr>
        <p:spPr bwMode="auto">
          <a:xfrm>
            <a:off x="615950" y="3224213"/>
            <a:ext cx="450850" cy="366712"/>
          </a:xfrm>
          <a:prstGeom prst="rect">
            <a:avLst/>
          </a:prstGeom>
          <a:noFill/>
          <a:ln w="28575" algn="ctr">
            <a:noFill/>
            <a:miter lim="800000"/>
            <a:headEnd/>
            <a:tailEnd/>
          </a:ln>
          <a:effectLst/>
        </p:spPr>
        <p:txBody>
          <a:bodyPr wrap="none">
            <a:spAutoFit/>
          </a:bodyPr>
          <a:lstStyle/>
          <a:p>
            <a:pPr algn="ctr"/>
            <a:r>
              <a:rPr lang="en-US" altLang="ja-JP">
                <a:ea typeface="ＭＳ Ｐゴシック" pitchFamily="34" charset="-128"/>
              </a:rPr>
              <a:t>Vs</a:t>
            </a:r>
            <a:endParaRPr lang="ja-JP" altLang="en-US">
              <a:ea typeface="ＭＳ Ｐゴシック" pitchFamily="34" charset="-128"/>
            </a:endParaRPr>
          </a:p>
        </p:txBody>
      </p:sp>
      <p:sp>
        <p:nvSpPr>
          <p:cNvPr id="28679" name="Text Box 7"/>
          <p:cNvSpPr txBox="1">
            <a:spLocks noChangeArrowheads="1"/>
          </p:cNvSpPr>
          <p:nvPr/>
        </p:nvSpPr>
        <p:spPr bwMode="auto">
          <a:xfrm>
            <a:off x="4048125" y="4302125"/>
            <a:ext cx="387350" cy="366713"/>
          </a:xfrm>
          <a:prstGeom prst="rect">
            <a:avLst/>
          </a:prstGeom>
          <a:noFill/>
          <a:ln w="28575" algn="ctr">
            <a:noFill/>
            <a:miter lim="800000"/>
            <a:headEnd/>
            <a:tailEnd/>
          </a:ln>
          <a:effectLst/>
        </p:spPr>
        <p:txBody>
          <a:bodyPr wrap="none">
            <a:spAutoFit/>
          </a:bodyPr>
          <a:lstStyle/>
          <a:p>
            <a:pPr algn="ctr"/>
            <a:r>
              <a:rPr lang="en-US" altLang="ja-JP">
                <a:ea typeface="ＭＳ Ｐゴシック" pitchFamily="34" charset="-128"/>
              </a:rPr>
              <a:t>Vl</a:t>
            </a:r>
          </a:p>
        </p:txBody>
      </p:sp>
      <p:sp>
        <p:nvSpPr>
          <p:cNvPr id="28680" name="Text Box 8"/>
          <p:cNvSpPr txBox="1">
            <a:spLocks noChangeArrowheads="1"/>
          </p:cNvSpPr>
          <p:nvPr/>
        </p:nvSpPr>
        <p:spPr bwMode="auto">
          <a:xfrm>
            <a:off x="3011488" y="2879725"/>
            <a:ext cx="349250" cy="366713"/>
          </a:xfrm>
          <a:prstGeom prst="rect">
            <a:avLst/>
          </a:prstGeom>
          <a:noFill/>
          <a:ln w="28575" algn="ctr">
            <a:noFill/>
            <a:miter lim="800000"/>
            <a:headEnd/>
            <a:tailEnd/>
          </a:ln>
          <a:effectLst/>
        </p:spPr>
        <p:txBody>
          <a:bodyPr wrap="none">
            <a:spAutoFit/>
          </a:bodyPr>
          <a:lstStyle/>
          <a:p>
            <a:pPr algn="ctr"/>
            <a:r>
              <a:rPr lang="en-US" altLang="ja-JP">
                <a:ea typeface="ＭＳ Ｐゴシック" pitchFamily="34" charset="-128"/>
              </a:rPr>
              <a:t>R</a:t>
            </a:r>
          </a:p>
        </p:txBody>
      </p:sp>
      <p:sp>
        <p:nvSpPr>
          <p:cNvPr id="28681" name="Line 9"/>
          <p:cNvSpPr>
            <a:spLocks noChangeShapeType="1"/>
          </p:cNvSpPr>
          <p:nvPr/>
        </p:nvSpPr>
        <p:spPr bwMode="auto">
          <a:xfrm flipV="1">
            <a:off x="809625" y="2968625"/>
            <a:ext cx="0" cy="254000"/>
          </a:xfrm>
          <a:prstGeom prst="line">
            <a:avLst/>
          </a:prstGeom>
          <a:noFill/>
          <a:ln w="28575">
            <a:solidFill>
              <a:srgbClr val="FF0000"/>
            </a:solidFill>
            <a:round/>
            <a:headEnd/>
            <a:tailEnd type="triangle" w="med" len="med"/>
          </a:ln>
          <a:effectLst/>
        </p:spPr>
        <p:txBody>
          <a:bodyPr/>
          <a:lstStyle/>
          <a:p>
            <a:endParaRPr lang="en-SG"/>
          </a:p>
        </p:txBody>
      </p:sp>
      <p:sp>
        <p:nvSpPr>
          <p:cNvPr id="28682" name="Text Box 10"/>
          <p:cNvSpPr txBox="1">
            <a:spLocks noChangeArrowheads="1"/>
          </p:cNvSpPr>
          <p:nvPr/>
        </p:nvSpPr>
        <p:spPr bwMode="auto">
          <a:xfrm>
            <a:off x="3697288" y="3730625"/>
            <a:ext cx="247650" cy="366713"/>
          </a:xfrm>
          <a:prstGeom prst="rect">
            <a:avLst/>
          </a:prstGeom>
          <a:noFill/>
          <a:ln w="28575" algn="ctr">
            <a:noFill/>
            <a:miter lim="800000"/>
            <a:headEnd/>
            <a:tailEnd/>
          </a:ln>
          <a:effectLst/>
        </p:spPr>
        <p:txBody>
          <a:bodyPr wrap="none">
            <a:spAutoFit/>
          </a:bodyPr>
          <a:lstStyle/>
          <a:p>
            <a:pPr algn="ctr"/>
            <a:r>
              <a:rPr lang="en-US" altLang="ja-JP">
                <a:ea typeface="ＭＳ Ｐゴシック" pitchFamily="34" charset="-128"/>
              </a:rPr>
              <a:t>I</a:t>
            </a:r>
          </a:p>
        </p:txBody>
      </p:sp>
      <p:sp>
        <p:nvSpPr>
          <p:cNvPr id="28683" name="Line 11"/>
          <p:cNvSpPr>
            <a:spLocks noChangeShapeType="1"/>
          </p:cNvSpPr>
          <p:nvPr/>
        </p:nvSpPr>
        <p:spPr bwMode="auto">
          <a:xfrm>
            <a:off x="3671888" y="3778250"/>
            <a:ext cx="0" cy="344488"/>
          </a:xfrm>
          <a:prstGeom prst="line">
            <a:avLst/>
          </a:prstGeom>
          <a:noFill/>
          <a:ln w="28575">
            <a:solidFill>
              <a:srgbClr val="FF0000"/>
            </a:solidFill>
            <a:round/>
            <a:headEnd/>
            <a:tailEnd type="triangle" w="med" len="med"/>
          </a:ln>
          <a:effectLst/>
        </p:spPr>
        <p:txBody>
          <a:bodyPr/>
          <a:lstStyle/>
          <a:p>
            <a:endParaRPr lang="en-SG"/>
          </a:p>
        </p:txBody>
      </p:sp>
      <p:sp>
        <p:nvSpPr>
          <p:cNvPr id="28684" name="Rectangle 12"/>
          <p:cNvSpPr>
            <a:spLocks noChangeArrowheads="1"/>
          </p:cNvSpPr>
          <p:nvPr/>
        </p:nvSpPr>
        <p:spPr bwMode="auto">
          <a:xfrm>
            <a:off x="1963738" y="5818188"/>
            <a:ext cx="6878637" cy="747712"/>
          </a:xfrm>
          <a:prstGeom prst="rect">
            <a:avLst/>
          </a:prstGeom>
          <a:noFill/>
          <a:ln w="9525">
            <a:noFill/>
            <a:miter lim="800000"/>
            <a:headEnd/>
            <a:tailEnd/>
          </a:ln>
          <a:effectLst/>
        </p:spPr>
        <p:txBody>
          <a:bodyPr/>
          <a:lstStyle/>
          <a:p>
            <a:pPr marL="342900" indent="-342900">
              <a:spcBef>
                <a:spcPct val="20000"/>
              </a:spcBef>
              <a:buClr>
                <a:schemeClr val="accent1"/>
              </a:buClr>
              <a:buSzPct val="65000"/>
              <a:buFont typeface="Wingdings" pitchFamily="2" charset="2"/>
              <a:buNone/>
            </a:pPr>
            <a:r>
              <a:rPr lang="en-US" altLang="ja-JP" sz="1900">
                <a:latin typeface="Helvetica" pitchFamily="34" charset="0"/>
                <a:ea typeface="ＭＳ Ｐゴシック" pitchFamily="34" charset="-128"/>
              </a:rPr>
              <a:t>LED Brightness = I = LED current. Usually 10mA ~  30mA</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ja-JP" dirty="0">
                <a:ea typeface="ＭＳ Ｐゴシック" pitchFamily="34" charset="-128"/>
              </a:rPr>
              <a:t>Ohm</a:t>
            </a:r>
            <a:r>
              <a:rPr lang="en-US" altLang="ja-JP" dirty="0">
                <a:latin typeface="Arial"/>
                <a:ea typeface="ＭＳ Ｐゴシック" pitchFamily="34" charset="-128"/>
              </a:rPr>
              <a:t>’</a:t>
            </a:r>
            <a:r>
              <a:rPr lang="en-US" altLang="ja-JP" dirty="0">
                <a:ea typeface="ＭＳ Ｐゴシック" pitchFamily="34" charset="-128"/>
              </a:rPr>
              <a:t>s Law</a:t>
            </a:r>
          </a:p>
        </p:txBody>
      </p:sp>
      <p:sp>
        <p:nvSpPr>
          <p:cNvPr id="16387" name="Rectangle 3"/>
          <p:cNvSpPr>
            <a:spLocks noGrp="1" noChangeArrowheads="1"/>
          </p:cNvSpPr>
          <p:nvPr>
            <p:ph type="body" idx="1"/>
          </p:nvPr>
        </p:nvSpPr>
        <p:spPr/>
        <p:txBody>
          <a:bodyPr/>
          <a:lstStyle/>
          <a:p>
            <a:r>
              <a:rPr lang="en-US" altLang="ja-JP" sz="3400" dirty="0">
                <a:ea typeface="ＭＳ Ｐゴシック" pitchFamily="34" charset="-128"/>
              </a:rPr>
              <a:t>V = IR    : </a:t>
            </a:r>
          </a:p>
          <a:p>
            <a:pPr lvl="1"/>
            <a:r>
              <a:rPr lang="en-US" altLang="ja-JP" sz="3000" dirty="0">
                <a:ea typeface="ＭＳ Ｐゴシック" pitchFamily="34" charset="-128"/>
              </a:rPr>
              <a:t>Voltage = Current x Resistance</a:t>
            </a:r>
          </a:p>
          <a:p>
            <a:r>
              <a:rPr lang="en-US" altLang="ja-JP" sz="3400" dirty="0">
                <a:ea typeface="ＭＳ Ｐゴシック" pitchFamily="34" charset="-128"/>
              </a:rPr>
              <a:t>I = V / R : </a:t>
            </a:r>
          </a:p>
          <a:p>
            <a:pPr lvl="1"/>
            <a:r>
              <a:rPr lang="en-US" altLang="ja-JP" sz="3000" dirty="0">
                <a:ea typeface="ＭＳ Ｐゴシック" pitchFamily="34" charset="-128"/>
              </a:rPr>
              <a:t>Current = Voltage / Resistance</a:t>
            </a:r>
          </a:p>
          <a:p>
            <a:r>
              <a:rPr lang="en-US" altLang="ja-JP" sz="3400" dirty="0">
                <a:ea typeface="ＭＳ Ｐゴシック" pitchFamily="34" charset="-128"/>
              </a:rPr>
              <a:t>R = V / I : </a:t>
            </a:r>
          </a:p>
          <a:p>
            <a:pPr lvl="1"/>
            <a:r>
              <a:rPr lang="en-US" altLang="ja-JP" sz="3000" dirty="0">
                <a:ea typeface="ＭＳ Ｐゴシック" pitchFamily="34" charset="-128"/>
              </a:rPr>
              <a:t>Resistance = Voltage / Current</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4400" dirty="0" smtClean="0"/>
              <a:t>if(</a:t>
            </a:r>
            <a:r>
              <a:rPr lang="en-US" sz="4400" dirty="0" smtClean="0"/>
              <a:t> </a:t>
            </a:r>
            <a:r>
              <a:rPr lang="en-US" sz="4400" dirty="0" smtClean="0"/>
              <a:t>test ){</a:t>
            </a:r>
          </a:p>
          <a:p>
            <a:pPr>
              <a:buNone/>
            </a:pPr>
            <a:r>
              <a:rPr lang="en-US" sz="4400" dirty="0" smtClean="0"/>
              <a:t>		statements</a:t>
            </a:r>
          </a:p>
          <a:p>
            <a:pPr>
              <a:buNone/>
            </a:pPr>
            <a:r>
              <a:rPr lang="en-US" sz="4400" dirty="0" smtClean="0"/>
              <a:t>}</a:t>
            </a:r>
            <a:endParaRPr lang="en-SG" sz="4400" dirty="0"/>
          </a:p>
        </p:txBody>
      </p:sp>
      <p:sp>
        <p:nvSpPr>
          <p:cNvPr id="2" name="Title 1"/>
          <p:cNvSpPr>
            <a:spLocks noGrp="1"/>
          </p:cNvSpPr>
          <p:nvPr>
            <p:ph type="title"/>
          </p:nvPr>
        </p:nvSpPr>
        <p:spPr/>
        <p:txBody>
          <a:bodyPr/>
          <a:lstStyle/>
          <a:p>
            <a:r>
              <a:rPr lang="en-US" dirty="0" smtClean="0"/>
              <a:t>i</a:t>
            </a:r>
            <a:r>
              <a:rPr lang="en-US" dirty="0" smtClean="0"/>
              <a:t>f-else</a:t>
            </a:r>
            <a:endParaRPr lang="en-SG"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4400" dirty="0" smtClean="0"/>
              <a:t>if(</a:t>
            </a:r>
            <a:r>
              <a:rPr lang="en-US" sz="4400" dirty="0" smtClean="0"/>
              <a:t> </a:t>
            </a:r>
            <a:r>
              <a:rPr lang="en-US" sz="4400" dirty="0" smtClean="0"/>
              <a:t>test ){</a:t>
            </a:r>
          </a:p>
          <a:p>
            <a:pPr>
              <a:buNone/>
            </a:pPr>
            <a:r>
              <a:rPr lang="en-US" sz="4400" dirty="0" smtClean="0"/>
              <a:t>		statements</a:t>
            </a:r>
          </a:p>
          <a:p>
            <a:pPr>
              <a:buNone/>
            </a:pPr>
            <a:r>
              <a:rPr lang="en-US" sz="4400" dirty="0" smtClean="0"/>
              <a:t>}</a:t>
            </a:r>
            <a:endParaRPr lang="en-SG" sz="4400" dirty="0"/>
          </a:p>
        </p:txBody>
      </p:sp>
      <p:sp>
        <p:nvSpPr>
          <p:cNvPr id="2" name="Title 1"/>
          <p:cNvSpPr>
            <a:spLocks noGrp="1"/>
          </p:cNvSpPr>
          <p:nvPr>
            <p:ph type="title"/>
          </p:nvPr>
        </p:nvSpPr>
        <p:spPr/>
        <p:txBody>
          <a:bodyPr/>
          <a:lstStyle/>
          <a:p>
            <a:r>
              <a:rPr lang="en-US" dirty="0" smtClean="0"/>
              <a:t>i</a:t>
            </a:r>
            <a:r>
              <a:rPr lang="en-US" dirty="0" smtClean="0"/>
              <a:t>f-else</a:t>
            </a:r>
            <a:endParaRPr lang="en-SG" dirty="0"/>
          </a:p>
        </p:txBody>
      </p:sp>
      <p:sp>
        <p:nvSpPr>
          <p:cNvPr id="4" name="TextBox 3"/>
          <p:cNvSpPr txBox="1"/>
          <p:nvPr/>
        </p:nvSpPr>
        <p:spPr>
          <a:xfrm>
            <a:off x="5141448" y="2086637"/>
            <a:ext cx="233605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test</a:t>
            </a:r>
            <a:endParaRPr lang="en-SG" dirty="0"/>
          </a:p>
        </p:txBody>
      </p:sp>
      <p:sp>
        <p:nvSpPr>
          <p:cNvPr id="5" name="TextBox 4"/>
          <p:cNvSpPr txBox="1"/>
          <p:nvPr/>
        </p:nvSpPr>
        <p:spPr>
          <a:xfrm>
            <a:off x="5045841" y="1740792"/>
            <a:ext cx="419550" cy="516370"/>
          </a:xfrm>
          <a:prstGeom prst="rect">
            <a:avLst/>
          </a:prstGeom>
          <a:noFill/>
        </p:spPr>
        <p:txBody>
          <a:bodyPr wrap="none" rtlCol="0">
            <a:spAutoFit/>
          </a:bodyPr>
          <a:lstStyle/>
          <a:p>
            <a:r>
              <a:rPr lang="en-US" dirty="0" smtClean="0"/>
              <a:t>if</a:t>
            </a:r>
            <a:endParaRPr lang="en-SG" dirty="0"/>
          </a:p>
        </p:txBody>
      </p:sp>
      <p:cxnSp>
        <p:nvCxnSpPr>
          <p:cNvPr id="7" name="Straight Arrow Connector 6"/>
          <p:cNvCxnSpPr>
            <a:stCxn id="4" idx="2"/>
            <a:endCxn id="8" idx="0"/>
          </p:cNvCxnSpPr>
          <p:nvPr/>
        </p:nvCxnSpPr>
        <p:spPr>
          <a:xfrm>
            <a:off x="6309478" y="2455969"/>
            <a:ext cx="15499" cy="6696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5156947" y="3125585"/>
            <a:ext cx="2336059"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endParaRPr lang="en-US" dirty="0" smtClean="0"/>
          </a:p>
          <a:p>
            <a:pPr algn="ctr"/>
            <a:r>
              <a:rPr lang="en-US" dirty="0" smtClean="0"/>
              <a:t>{ statements  }</a:t>
            </a:r>
          </a:p>
          <a:p>
            <a:pPr algn="ctr"/>
            <a:endParaRPr lang="en-SG" dirty="0"/>
          </a:p>
        </p:txBody>
      </p:sp>
      <p:cxnSp>
        <p:nvCxnSpPr>
          <p:cNvPr id="10" name="Straight Arrow Connector 9"/>
          <p:cNvCxnSpPr>
            <a:endCxn id="4" idx="0"/>
          </p:cNvCxnSpPr>
          <p:nvPr/>
        </p:nvCxnSpPr>
        <p:spPr>
          <a:xfrm>
            <a:off x="6303677" y="1575261"/>
            <a:ext cx="5801" cy="5113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 name="Shape 11"/>
          <p:cNvCxnSpPr>
            <a:stCxn id="4" idx="3"/>
            <a:endCxn id="18" idx="3"/>
          </p:cNvCxnSpPr>
          <p:nvPr/>
        </p:nvCxnSpPr>
        <p:spPr>
          <a:xfrm flipH="1">
            <a:off x="6390035" y="2271303"/>
            <a:ext cx="1087472" cy="2232658"/>
          </a:xfrm>
          <a:prstGeom prst="bentConnector3">
            <a:avLst>
              <a:gd name="adj1" fmla="val -4854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a:stCxn id="8" idx="2"/>
          </p:cNvCxnSpPr>
          <p:nvPr/>
        </p:nvCxnSpPr>
        <p:spPr>
          <a:xfrm flipH="1">
            <a:off x="6303679" y="4048915"/>
            <a:ext cx="21298" cy="123382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Rectangle 17"/>
          <p:cNvSpPr/>
          <p:nvPr/>
        </p:nvSpPr>
        <p:spPr>
          <a:xfrm>
            <a:off x="6273812" y="4402266"/>
            <a:ext cx="116223" cy="203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1" name="TextBox 20"/>
          <p:cNvSpPr txBox="1"/>
          <p:nvPr/>
        </p:nvSpPr>
        <p:spPr>
          <a:xfrm>
            <a:off x="6329533" y="2614146"/>
            <a:ext cx="814000" cy="516370"/>
          </a:xfrm>
          <a:prstGeom prst="rect">
            <a:avLst/>
          </a:prstGeom>
          <a:noFill/>
        </p:spPr>
        <p:txBody>
          <a:bodyPr wrap="none" rtlCol="0">
            <a:spAutoFit/>
          </a:bodyPr>
          <a:lstStyle/>
          <a:p>
            <a:r>
              <a:rPr lang="en-US" dirty="0" smtClean="0"/>
              <a:t>true</a:t>
            </a:r>
            <a:endParaRPr lang="en-SG" dirty="0"/>
          </a:p>
        </p:txBody>
      </p:sp>
      <p:sp>
        <p:nvSpPr>
          <p:cNvPr id="22" name="TextBox 21"/>
          <p:cNvSpPr txBox="1"/>
          <p:nvPr/>
        </p:nvSpPr>
        <p:spPr>
          <a:xfrm>
            <a:off x="7598845" y="1950784"/>
            <a:ext cx="939507" cy="516370"/>
          </a:xfrm>
          <a:prstGeom prst="rect">
            <a:avLst/>
          </a:prstGeom>
          <a:noFill/>
        </p:spPr>
        <p:txBody>
          <a:bodyPr wrap="none" rtlCol="0">
            <a:spAutoFit/>
          </a:bodyPr>
          <a:lstStyle/>
          <a:p>
            <a:r>
              <a:rPr lang="en-US" dirty="0" smtClean="0"/>
              <a:t>false</a:t>
            </a:r>
            <a:endParaRPr lang="en-SG" dirty="0"/>
          </a:p>
        </p:txBody>
      </p:sp>
      <p:sp>
        <p:nvSpPr>
          <p:cNvPr id="38" name="Rectangle 37"/>
          <p:cNvSpPr/>
          <p:nvPr/>
        </p:nvSpPr>
        <p:spPr>
          <a:xfrm>
            <a:off x="1105593" y="2335876"/>
            <a:ext cx="3358342" cy="980902"/>
          </a:xfrm>
          <a:prstGeom prst="rect">
            <a:avLst/>
          </a:prstGeom>
          <a:solidFill>
            <a:schemeClr val="accent2">
              <a:alpha val="4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39" name="Rectangle 38"/>
          <p:cNvSpPr/>
          <p:nvPr/>
        </p:nvSpPr>
        <p:spPr>
          <a:xfrm>
            <a:off x="1055716" y="1778924"/>
            <a:ext cx="1030779" cy="47382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1742</TotalTime>
  <Words>1973</Words>
  <Application>Microsoft Office PowerPoint</Application>
  <PresentationFormat>On-screen Show (4:3)</PresentationFormat>
  <Paragraphs>665</Paragraphs>
  <Slides>71</Slides>
  <Notes>71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3" baseType="lpstr">
      <vt:lpstr>Default Design</vt:lpstr>
      <vt:lpstr>Image</vt:lpstr>
      <vt:lpstr>C0Ding Workshop Wk02: Yuta Nakayama</vt:lpstr>
      <vt:lpstr>Quick Review:Week01</vt:lpstr>
      <vt:lpstr>Slide 3</vt:lpstr>
      <vt:lpstr>Value Assignment</vt:lpstr>
      <vt:lpstr>Value Types</vt:lpstr>
      <vt:lpstr>Slide 6</vt:lpstr>
      <vt:lpstr>Array</vt:lpstr>
      <vt:lpstr>if-else</vt:lpstr>
      <vt:lpstr>if-else</vt:lpstr>
      <vt:lpstr>if-else</vt:lpstr>
      <vt:lpstr>if-else</vt:lpstr>
      <vt:lpstr>if-else</vt:lpstr>
      <vt:lpstr>if-else if</vt:lpstr>
      <vt:lpstr>while-loop</vt:lpstr>
      <vt:lpstr>while-loop</vt:lpstr>
      <vt:lpstr>for-loop</vt:lpstr>
      <vt:lpstr>for-loop</vt:lpstr>
      <vt:lpstr>void setup() / void draw()? </vt:lpstr>
      <vt:lpstr>void setup() / void draw()? </vt:lpstr>
      <vt:lpstr>void?</vt:lpstr>
      <vt:lpstr>void: return nothing. </vt:lpstr>
      <vt:lpstr>Creating a function. </vt:lpstr>
      <vt:lpstr>Function()</vt:lpstr>
      <vt:lpstr>Ex: Create a function for your font drawing </vt:lpstr>
      <vt:lpstr>Week02: Things to learn today.</vt:lpstr>
      <vt:lpstr>Setting up Arduino(windows)</vt:lpstr>
      <vt:lpstr>Setting up Arduino(mac)</vt:lpstr>
      <vt:lpstr>Running Arduino Code </vt:lpstr>
      <vt:lpstr>Arduino Board</vt:lpstr>
      <vt:lpstr>Basic Tools</vt:lpstr>
      <vt:lpstr>Solderless Breadboard</vt:lpstr>
      <vt:lpstr>Wire Stripper</vt:lpstr>
      <vt:lpstr>Multimeter</vt:lpstr>
      <vt:lpstr>Multimeter</vt:lpstr>
      <vt:lpstr>LED1:: My 1st LED Circuit</vt:lpstr>
      <vt:lpstr>LED2: LED + push button</vt:lpstr>
      <vt:lpstr>LED2-1: Switch</vt:lpstr>
      <vt:lpstr>LED: Light Emitting Diode</vt:lpstr>
      <vt:lpstr>LED3: LED + Arduino Blink LED</vt:lpstr>
      <vt:lpstr>Code Structure</vt:lpstr>
      <vt:lpstr>pinMode(pin);</vt:lpstr>
      <vt:lpstr>Slide 42</vt:lpstr>
      <vt:lpstr>digitalWrite(pin,value)</vt:lpstr>
      <vt:lpstr>digitalWrite(pin,value);</vt:lpstr>
      <vt:lpstr>LED4: LED + Button input</vt:lpstr>
      <vt:lpstr>Blink + Button input</vt:lpstr>
      <vt:lpstr>digitalRead()</vt:lpstr>
      <vt:lpstr>Fading LED + Button</vt:lpstr>
      <vt:lpstr>analogWrite()</vt:lpstr>
      <vt:lpstr>LED4: LED + Touch Sensor</vt:lpstr>
      <vt:lpstr>Potentiometer(Variable Resistor)</vt:lpstr>
      <vt:lpstr>Inside Potentiometer http://fddrsn.net/pcomp/examples/potentiometers.html</vt:lpstr>
      <vt:lpstr>Voltage Divider</vt:lpstr>
      <vt:lpstr>LED4 LED + VR Circuit</vt:lpstr>
      <vt:lpstr>LED4 LED + VR schematic</vt:lpstr>
      <vt:lpstr>LDR(light sensor)</vt:lpstr>
      <vt:lpstr>analogRead(pin)</vt:lpstr>
      <vt:lpstr>LightSensor(LDR) Input</vt:lpstr>
      <vt:lpstr>LightSensor(LDR) Input</vt:lpstr>
      <vt:lpstr>Assignment:  TOYSRUS /Sungei Thief market/  Mustafa Ctr hunting</vt:lpstr>
      <vt:lpstr>Assignment Task:</vt:lpstr>
      <vt:lpstr>Slide 62</vt:lpstr>
      <vt:lpstr>Slide 63</vt:lpstr>
      <vt:lpstr>Slide 64</vt:lpstr>
      <vt:lpstr>Slide 65</vt:lpstr>
      <vt:lpstr>Resistors</vt:lpstr>
      <vt:lpstr>Resistor ColorCode</vt:lpstr>
      <vt:lpstr>Reading Color Code</vt:lpstr>
      <vt:lpstr>How to lit a LED? = How to choose resistor value?</vt:lpstr>
      <vt:lpstr>How to lit a LED?</vt:lpstr>
      <vt:lpstr>Ohm’s Law</vt:lpstr>
    </vt:vector>
  </TitlesOfParts>
  <Company>NUS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didny</dc:creator>
  <cp:lastModifiedBy>Nakayama Yuta</cp:lastModifiedBy>
  <cp:revision>263</cp:revision>
  <dcterms:created xsi:type="dcterms:W3CDTF">2010-09-22T05:23:07Z</dcterms:created>
  <dcterms:modified xsi:type="dcterms:W3CDTF">2012-08-28T05:46:55Z</dcterms:modified>
</cp:coreProperties>
</file>